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ink/ink1.xml" ContentType="application/inkml+xml"/>
  <Override PartName="/ppt/ink/ink2.xml" ContentType="application/inkml+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6"/>
  </p:notesMasterIdLst>
  <p:sldIdLst>
    <p:sldId id="516" r:id="rId2"/>
    <p:sldId id="517" r:id="rId3"/>
    <p:sldId id="518" r:id="rId4"/>
    <p:sldId id="519" r:id="rId5"/>
    <p:sldId id="522" r:id="rId6"/>
    <p:sldId id="520" r:id="rId7"/>
    <p:sldId id="527" r:id="rId8"/>
    <p:sldId id="524" r:id="rId9"/>
    <p:sldId id="525" r:id="rId10"/>
    <p:sldId id="528" r:id="rId11"/>
    <p:sldId id="529" r:id="rId12"/>
    <p:sldId id="530" r:id="rId13"/>
    <p:sldId id="531" r:id="rId14"/>
    <p:sldId id="532" r:id="rId15"/>
    <p:sldId id="533" r:id="rId16"/>
    <p:sldId id="534" r:id="rId17"/>
    <p:sldId id="536" r:id="rId18"/>
    <p:sldId id="543" r:id="rId19"/>
    <p:sldId id="537" r:id="rId20"/>
    <p:sldId id="538" r:id="rId21"/>
    <p:sldId id="545" r:id="rId22"/>
    <p:sldId id="546" r:id="rId23"/>
    <p:sldId id="547" r:id="rId24"/>
    <p:sldId id="548" r:id="rId25"/>
    <p:sldId id="535" r:id="rId26"/>
    <p:sldId id="539" r:id="rId27"/>
    <p:sldId id="544" r:id="rId28"/>
    <p:sldId id="541" r:id="rId29"/>
    <p:sldId id="542" r:id="rId30"/>
    <p:sldId id="551" r:id="rId31"/>
    <p:sldId id="552" r:id="rId32"/>
    <p:sldId id="553" r:id="rId33"/>
    <p:sldId id="554" r:id="rId34"/>
    <p:sldId id="549" r:id="rId35"/>
    <p:sldId id="550" r:id="rId36"/>
    <p:sldId id="556" r:id="rId37"/>
    <p:sldId id="555" r:id="rId38"/>
    <p:sldId id="585" r:id="rId39"/>
    <p:sldId id="586" r:id="rId40"/>
    <p:sldId id="587" r:id="rId41"/>
    <p:sldId id="557" r:id="rId42"/>
    <p:sldId id="601" r:id="rId43"/>
    <p:sldId id="589" r:id="rId44"/>
    <p:sldId id="558" r:id="rId45"/>
    <p:sldId id="559" r:id="rId46"/>
    <p:sldId id="560" r:id="rId47"/>
    <p:sldId id="590" r:id="rId48"/>
    <p:sldId id="563" r:id="rId49"/>
    <p:sldId id="564" r:id="rId50"/>
    <p:sldId id="592" r:id="rId51"/>
    <p:sldId id="593" r:id="rId52"/>
    <p:sldId id="594" r:id="rId53"/>
    <p:sldId id="595" r:id="rId54"/>
    <p:sldId id="566" r:id="rId55"/>
    <p:sldId id="567" r:id="rId56"/>
    <p:sldId id="596" r:id="rId57"/>
    <p:sldId id="599" r:id="rId58"/>
    <p:sldId id="602" r:id="rId59"/>
    <p:sldId id="600" r:id="rId60"/>
    <p:sldId id="603" r:id="rId61"/>
    <p:sldId id="569" r:id="rId62"/>
    <p:sldId id="570" r:id="rId63"/>
    <p:sldId id="571" r:id="rId64"/>
    <p:sldId id="572" r:id="rId65"/>
    <p:sldId id="573" r:id="rId66"/>
    <p:sldId id="574" r:id="rId67"/>
    <p:sldId id="575" r:id="rId68"/>
    <p:sldId id="576" r:id="rId69"/>
    <p:sldId id="604" r:id="rId70"/>
    <p:sldId id="578" r:id="rId71"/>
    <p:sldId id="605" r:id="rId72"/>
    <p:sldId id="579" r:id="rId73"/>
    <p:sldId id="580" r:id="rId74"/>
    <p:sldId id="606" r:id="rId7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C14DE"/>
    <a:srgbClr val="D20000"/>
    <a:srgbClr val="008000"/>
    <a:srgbClr val="2515A4"/>
    <a:srgbClr val="960824"/>
    <a:srgbClr val="0366FF"/>
    <a:srgbClr val="B80000"/>
    <a:srgbClr val="2F1BC7"/>
    <a:srgbClr val="27558D"/>
    <a:srgbClr val="39DFE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404" autoAdjust="0"/>
    <p:restoredTop sz="95278" autoAdjust="0"/>
  </p:normalViewPr>
  <p:slideViewPr>
    <p:cSldViewPr>
      <p:cViewPr varScale="1">
        <p:scale>
          <a:sx n="80" d="100"/>
          <a:sy n="80" d="100"/>
        </p:scale>
        <p:origin x="1920" y="96"/>
      </p:cViewPr>
      <p:guideLst>
        <p:guide orient="horz" pos="2160"/>
        <p:guide pos="2880"/>
      </p:guideLst>
    </p:cSldViewPr>
  </p:slideViewPr>
  <p:outlineViewPr>
    <p:cViewPr>
      <p:scale>
        <a:sx n="33" d="100"/>
        <a:sy n="33" d="100"/>
      </p:scale>
      <p:origin x="0" y="0"/>
    </p:cViewPr>
    <p:sldLst>
      <p:sld r:id="rId1" collapse="1"/>
      <p:sld r:id="rId2" collapse="1"/>
      <p:sld r:id="rId3" collapse="1"/>
    </p:sldLst>
  </p:outlin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_rels/viewProps.xml.rels><?xml version="1.0" encoding="UTF-8" standalone="yes"?>
<Relationships xmlns="http://schemas.openxmlformats.org/package/2006/relationships"><Relationship Id="rId3" Type="http://schemas.openxmlformats.org/officeDocument/2006/relationships/slide" Target="slides/slide11.xml"/><Relationship Id="rId2" Type="http://schemas.openxmlformats.org/officeDocument/2006/relationships/slide" Target="slides/slide10.xml"/><Relationship Id="rId1" Type="http://schemas.openxmlformats.org/officeDocument/2006/relationships/slide" Target="slides/slide9.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4.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5.png"/></Relationships>
</file>

<file path=ppt/ink/ink1.xml><?xml version="1.0" encoding="utf-8"?>
<inkml:ink xmlns:inkml="http://www.w3.org/2003/InkML">
  <inkml:definitions>
    <inkml:context xml:id="ctx0">
      <inkml:inkSource xml:id="inkSrc0">
        <inkml:traceFormat>
          <inkml:channel name="X" type="integer" max="1920" units="cm"/>
          <inkml:channel name="Y" type="integer" max="1080" units="cm"/>
        </inkml:traceFormat>
        <inkml:channelProperties>
          <inkml:channelProperty channel="X" name="resolution" value="55.81395" units="1/cm"/>
          <inkml:channelProperty channel="Y" name="resolution" value="55.6701" units="1/cm"/>
        </inkml:channelProperties>
      </inkml:inkSource>
      <inkml:timestamp xml:id="ts0" timeString="2021-09-10T11:53:00.330"/>
    </inkml:context>
    <inkml:brush xml:id="br0">
      <inkml:brushProperty name="width" value="0.05292" units="cm"/>
      <inkml:brushProperty name="height" value="0.05292" units="cm"/>
      <inkml:brushProperty name="color" value="#FF0000"/>
    </inkml:brush>
  </inkml:definitions>
  <inkml:trace contextRef="#ctx0" brushRef="#br0">9260 10389,'0'0,"0"-17,0-1,0 0,-17 18,-54 0,1 0,-54 36,-35 17,36-18,-36 35,0 19,1-36,-1 17,71-35,35 1,-18-1,36-17,17-18,18 35,-17 0,17-17,0 17,-18-17,18-1,-18 19,1-1,17 0,-18 0,18 18,-17-17,17 17,-18-1,18 1,0-35,0 17,0-17,0 35,0-18,0-17,0-1</inkml:trace>
  <inkml:trace contextRef="#ctx0" brushRef="#br0" timeOffset="854.35">7391 11130,'17'0,"1"35,0 36,-1 0,1-19,-18 1,53 53,-18 0,0-18,36 18,-36 0,0 0,1-71,-1 18,0 0,-17-53,17-35,53-71,18-18,71-52,-72 70,1-17,0 34,-18 36,-52 1,-1 16,-17 19,-1-1</inkml:trace>
  <inkml:trace contextRef="#ctx0" brushRef="#br0" timeOffset="5963.35">19897 9207,'-18'-17,"0"17,-17 0,0-18,-18 18,-35-35,17 35,18 0,0 0,0 0,0 0,18 0,-35 0,-1 0,1 0,-1 18,18-1,-35 18,35-17,-18 0,18-1,1 19,-19-19,36 19,-36-19,36 19,-18-1,-18-18,1 19,17-1,18-17,-18-1,0 36,18-18,17-17,0 0,18-1,-17 1,-1-18,18 18,0-1</inkml:trace>
  <inkml:trace contextRef="#ctx0" brushRef="#br0" timeOffset="6429.14">17815 9525,'0'18,"0"35,-17 52,-1-16,0-1,1-35,17 0,-18 0,18-36,88-70,0-53,1 1,-19 34,-17 18,-35 18,17 0,-35 52,0 18</inkml:trace>
  <inkml:trace contextRef="#ctx0" brushRef="#br0" timeOffset="7265.66">20637 10954,'-17'0,"-36"0,-35 35,-36-17,-70-1,-17 36,-19-18,-34 18,-1-35,-17 35,53 0,-18-35,70 34,18-16,89-19,52 1,1 0,-1-18,18 17,0 1,0 0,0-1,0 1,0-1,0 1,0 17,0-17,0 35,0-18,0 0,0 1,-18-1,18 0,-17-35</inkml:trace>
  <inkml:trace contextRef="#ctx0" brushRef="#br0" timeOffset="7911.24">17727 11642,'0'53,"0"-18,0 18,18 17,-18-17,17-17,-17 16,18 1,0-17,-18-1,17-35,19-53,-1 18,0-18,0 18,-17 17,0-17,-1 35</inkml:trace>
  <inkml:trace contextRef="#ctx0" brushRef="#br0" timeOffset="8713.41">20814 13194,'-18'0,"36"0,-89 0,54 0,-36 0,-18 0,18 18,0-1,-52-17,52 18,-53-1,35 1,-17 0,-18-1,-17 1,35 0,-36 35,1-36,17 18,18-17,-18 35,0-18,35 1,1-1,35 0,-18 0,17 1,19-19,17 1,0 0,-18-1,0 1,18 0</inkml:trace>
  <inkml:trace contextRef="#ctx0" brushRef="#br0" timeOffset="9261.81">18574 13652,'0'0,"0"53,0-35,0 17,0 1,0-1,0 18,0-36,0 1,0 0,17-18,1 0,17-18,1 18,-19 0,1-18,17 18,-17 0,17 0,18 0,-35 0,17 0,0 0,-17 0,-1 0,1 0</inkml:trace>
  <inkml:trace contextRef="#ctx0" brushRef="#br0" timeOffset="10128.31">20567 15610,'0'0,"-71"-17,1-1,17 18,-35-18,-36 18,1 0,-18 0,-36 0,-17 0,53 0,53 0,17 0,18 18,36-18,-18 0,17 18,-17-1,17 1,-17 0,-1-1,19-17,-1 18</inkml:trace>
  <inkml:trace contextRef="#ctx0" brushRef="#br0" timeOffset="10589.84">18803 15540,'0'0,"-18"35,1 0,17 18,0-35,-18 17,0 18,18-35,0-1,-17 1,34-18,19 0,-19 0,19 0,-1 18,-17-18,35 17,-18-17</inkml:trace>
</inkml:ink>
</file>

<file path=ppt/ink/ink2.xml><?xml version="1.0" encoding="utf-8"?>
<inkml:ink xmlns:inkml="http://www.w3.org/2003/InkML">
  <inkml:definitions>
    <inkml:context xml:id="ctx0">
      <inkml:inkSource xml:id="inkSrc0">
        <inkml:traceFormat>
          <inkml:channel name="X" type="integer" max="1920" units="cm"/>
          <inkml:channel name="Y" type="integer" max="1080" units="cm"/>
        </inkml:traceFormat>
        <inkml:channelProperties>
          <inkml:channelProperty channel="X" name="resolution" value="55.81395" units="1/cm"/>
          <inkml:channelProperty channel="Y" name="resolution" value="55.6701" units="1/cm"/>
        </inkml:channelProperties>
      </inkml:inkSource>
      <inkml:timestamp xml:id="ts0" timeString="2021-09-10T11:53:23.857"/>
    </inkml:context>
    <inkml:brush xml:id="br0">
      <inkml:brushProperty name="width" value="0.05292" units="cm"/>
      <inkml:brushProperty name="height" value="0.05292" units="cm"/>
      <inkml:brushProperty name="color" value="#FF0000"/>
    </inkml:brush>
  </inkml:definitions>
  <inkml:trace contextRef="#ctx0" brushRef="#br0">8202 1976,'0'0,"71"17,17 1,35 35,-17-53,18 17,105-17,0 0,36 0,35 0,-18 0,212 0,-177 18,36-18,70 0,71 0,-141 0,17 0,107 0,-54 0,-105 0,34 0,-87 0,-1 0,-52 0,-88 0,-71 0,-1 0,-16 0</inkml:trace>
  <inkml:trace contextRef="#ctx0" brushRef="#br0" timeOffset="611.63">9472 2663,'0'0,"141"18,53 0,0-18,53 0,18 0,17 0,-70 0,70 0,18 0,-18 0,-35 0,-71 0,1-18,-54-17,-52 35,-18 0,-36-18</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7C09857-BB4F-4F6A-B294-DF372FF8835C}" type="datetimeFigureOut">
              <a:rPr lang="en-US" smtClean="0"/>
              <a:pPr/>
              <a:t>2/14/2022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E962462-A09B-4CFD-AF57-739E06B33376}" type="slidenum">
              <a:rPr lang="en-US" smtClean="0"/>
              <a:pPr/>
              <a:t>‹#›</a:t>
            </a:fld>
            <a:endParaRPr lang="en-US"/>
          </a:p>
        </p:txBody>
      </p:sp>
    </p:spTree>
    <p:extLst>
      <p:ext uri="{BB962C8B-B14F-4D97-AF65-F5344CB8AC3E}">
        <p14:creationId xmlns:p14="http://schemas.microsoft.com/office/powerpoint/2010/main" val="34020330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en.wikipedia.org/wiki/Instruction_set_architecture" TargetMode="External"/><Relationship Id="rId2" Type="http://schemas.openxmlformats.org/officeDocument/2006/relationships/slide" Target="../slides/slide11.xml"/><Relationship Id="rId1" Type="http://schemas.openxmlformats.org/officeDocument/2006/relationships/notesMaster" Target="../notesMasters/notesMaster1.xml"/><Relationship Id="rId6" Type="http://schemas.openxmlformats.org/officeDocument/2006/relationships/hyperlink" Target="https://en.wikipedia.org/wiki/Parallel_computing" TargetMode="External"/><Relationship Id="rId5" Type="http://schemas.openxmlformats.org/officeDocument/2006/relationships/hyperlink" Target="https://en.wikipedia.org/wiki/Central_processing_unit" TargetMode="External"/><Relationship Id="rId4" Type="http://schemas.openxmlformats.org/officeDocument/2006/relationships/hyperlink" Target="https://en.wikipedia.org/wiki/Instruction_level_parallelism" TargetMode="Externa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en.wikipedia.org/wiki/Parallel_computing" TargetMode="External"/><Relationship Id="rId2" Type="http://schemas.openxmlformats.org/officeDocument/2006/relationships/slide" Target="../slides/slide4.xml"/><Relationship Id="rId1" Type="http://schemas.openxmlformats.org/officeDocument/2006/relationships/notesMaster" Target="../notesMasters/notesMaster1.xml"/><Relationship Id="rId4" Type="http://schemas.openxmlformats.org/officeDocument/2006/relationships/hyperlink" Target="https://en.wikipedia.org/wiki/Word_(data_type)" TargetMode="Externa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E85FC15-40B4-45E5-86AE-2E64D22F0C38}" type="slidenum">
              <a:rPr lang="en-US" smtClean="0"/>
              <a:t>1</a:t>
            </a:fld>
            <a:endParaRPr lang="en-US"/>
          </a:p>
        </p:txBody>
      </p:sp>
    </p:spTree>
    <p:extLst>
      <p:ext uri="{BB962C8B-B14F-4D97-AF65-F5344CB8AC3E}">
        <p14:creationId xmlns:p14="http://schemas.microsoft.com/office/powerpoint/2010/main" val="24887328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B87F4DA-0C57-43BF-904C-50EE3F0C87D0}" type="slidenum">
              <a:rPr lang="en-US"/>
              <a:pPr/>
              <a:t>11</a:t>
            </a:fld>
            <a:endParaRPr lang="en-US"/>
          </a:p>
        </p:txBody>
      </p:sp>
      <p:sp>
        <p:nvSpPr>
          <p:cNvPr id="73730" name="Rectangle 2"/>
          <p:cNvSpPr>
            <a:spLocks noGrp="1" noRot="1" noChangeAspect="1" noChangeArrowheads="1" noTextEdit="1"/>
          </p:cNvSpPr>
          <p:nvPr>
            <p:ph type="sldImg"/>
          </p:nvPr>
        </p:nvSpPr>
        <p:spPr>
          <a:ln/>
        </p:spPr>
      </p:sp>
      <p:sp>
        <p:nvSpPr>
          <p:cNvPr id="73731" name="Rectangle 3"/>
          <p:cNvSpPr>
            <a:spLocks noGrp="1" noChangeArrowheads="1"/>
          </p:cNvSpPr>
          <p:nvPr>
            <p:ph type="body" idx="1"/>
          </p:nvPr>
        </p:nvSpPr>
        <p:spPr/>
        <p:txBody>
          <a:bodyPr/>
          <a:lstStyle/>
          <a:p>
            <a:r>
              <a:rPr lang="en-US" sz="800" b="1" i="0" kern="1200" dirty="0">
                <a:solidFill>
                  <a:schemeClr val="tx1"/>
                </a:solidFill>
                <a:effectLst/>
                <a:latin typeface="+mn-lt"/>
                <a:ea typeface="+mn-ea"/>
                <a:cs typeface="+mn-cs"/>
              </a:rPr>
              <a:t>Very long instruction word</a:t>
            </a:r>
            <a:r>
              <a:rPr lang="en-US" sz="800" b="0" i="0" kern="1200" dirty="0">
                <a:solidFill>
                  <a:schemeClr val="tx1"/>
                </a:solidFill>
                <a:effectLst/>
                <a:latin typeface="+mn-lt"/>
                <a:ea typeface="+mn-ea"/>
                <a:cs typeface="+mn-cs"/>
              </a:rPr>
              <a:t> (</a:t>
            </a:r>
            <a:r>
              <a:rPr lang="en-US" sz="800" b="1" i="0" kern="1200" dirty="0">
                <a:solidFill>
                  <a:schemeClr val="tx1"/>
                </a:solidFill>
                <a:effectLst/>
                <a:latin typeface="+mn-lt"/>
                <a:ea typeface="+mn-ea"/>
                <a:cs typeface="+mn-cs"/>
              </a:rPr>
              <a:t>VLIW</a:t>
            </a:r>
            <a:r>
              <a:rPr lang="en-US" sz="800" b="0" i="0" kern="1200" dirty="0">
                <a:solidFill>
                  <a:schemeClr val="tx1"/>
                </a:solidFill>
                <a:effectLst/>
                <a:latin typeface="+mn-lt"/>
                <a:ea typeface="+mn-ea"/>
                <a:cs typeface="+mn-cs"/>
              </a:rPr>
              <a:t>) refers to </a:t>
            </a:r>
            <a:r>
              <a:rPr lang="en-US" sz="800" b="0" i="0" u="none" strike="noStrike" kern="1200" dirty="0">
                <a:solidFill>
                  <a:schemeClr val="tx1"/>
                </a:solidFill>
                <a:effectLst/>
                <a:latin typeface="+mn-lt"/>
                <a:ea typeface="+mn-ea"/>
                <a:cs typeface="+mn-cs"/>
                <a:hlinkClick r:id="rId3" tooltip="Instruction set architecture"/>
              </a:rPr>
              <a:t>instruction set architectures</a:t>
            </a:r>
            <a:r>
              <a:rPr lang="en-US" sz="800" b="0" i="0" kern="1200" dirty="0">
                <a:solidFill>
                  <a:schemeClr val="tx1"/>
                </a:solidFill>
                <a:effectLst/>
                <a:latin typeface="+mn-lt"/>
                <a:ea typeface="+mn-ea"/>
                <a:cs typeface="+mn-cs"/>
              </a:rPr>
              <a:t> designed to exploit </a:t>
            </a:r>
            <a:r>
              <a:rPr lang="en-US" sz="800" b="0" i="0" u="none" strike="noStrike" kern="1200" dirty="0">
                <a:solidFill>
                  <a:schemeClr val="tx1"/>
                </a:solidFill>
                <a:effectLst/>
                <a:latin typeface="+mn-lt"/>
                <a:ea typeface="+mn-ea"/>
                <a:cs typeface="+mn-cs"/>
                <a:hlinkClick r:id="rId4" tooltip="Instruction level parallelism"/>
              </a:rPr>
              <a:t>instruction level parallelism</a:t>
            </a:r>
            <a:r>
              <a:rPr lang="en-US" sz="800" b="0" i="0" kern="1200" dirty="0">
                <a:solidFill>
                  <a:schemeClr val="tx1"/>
                </a:solidFill>
                <a:effectLst/>
                <a:latin typeface="+mn-lt"/>
                <a:ea typeface="+mn-ea"/>
                <a:cs typeface="+mn-cs"/>
              </a:rPr>
              <a:t> (ILP). Whereas conventional </a:t>
            </a:r>
            <a:r>
              <a:rPr lang="en-US" sz="800" b="0" i="0" u="none" strike="noStrike" kern="1200" dirty="0">
                <a:solidFill>
                  <a:schemeClr val="tx1"/>
                </a:solidFill>
                <a:effectLst/>
                <a:latin typeface="+mn-lt"/>
                <a:ea typeface="+mn-ea"/>
                <a:cs typeface="+mn-cs"/>
                <a:hlinkClick r:id="rId5" tooltip="Central processing unit"/>
              </a:rPr>
              <a:t>central processing units</a:t>
            </a:r>
            <a:r>
              <a:rPr lang="en-US" sz="800" b="0" i="0" kern="1200" dirty="0">
                <a:solidFill>
                  <a:schemeClr val="tx1"/>
                </a:solidFill>
                <a:effectLst/>
                <a:latin typeface="+mn-lt"/>
                <a:ea typeface="+mn-ea"/>
                <a:cs typeface="+mn-cs"/>
              </a:rPr>
              <a:t> (CPU, processor) mostly allow programs to specify instructions to execute in sequence only, a VLIW processor allows programs to explicitly specify instructions to execute in </a:t>
            </a:r>
            <a:r>
              <a:rPr lang="en-US" sz="800" b="0" i="0" u="none" strike="noStrike" kern="1200" dirty="0">
                <a:solidFill>
                  <a:schemeClr val="tx1"/>
                </a:solidFill>
                <a:effectLst/>
                <a:latin typeface="+mn-lt"/>
                <a:ea typeface="+mn-ea"/>
                <a:cs typeface="+mn-cs"/>
                <a:hlinkClick r:id="rId6" tooltip="Parallel computing"/>
              </a:rPr>
              <a:t>parallel</a:t>
            </a:r>
            <a:r>
              <a:rPr lang="en-US" sz="800" b="0" i="0" kern="1200" dirty="0">
                <a:solidFill>
                  <a:schemeClr val="tx1"/>
                </a:solidFill>
                <a:effectLst/>
                <a:latin typeface="+mn-lt"/>
                <a:ea typeface="+mn-ea"/>
                <a:cs typeface="+mn-cs"/>
              </a:rPr>
              <a:t>. This design is intended to allow higher performance without the complexity inherent in some other designs.</a:t>
            </a:r>
            <a:endParaRPr lang="en-GB" sz="800" dirty="0"/>
          </a:p>
        </p:txBody>
      </p:sp>
    </p:spTree>
    <p:extLst>
      <p:ext uri="{BB962C8B-B14F-4D97-AF65-F5344CB8AC3E}">
        <p14:creationId xmlns:p14="http://schemas.microsoft.com/office/powerpoint/2010/main" val="29468295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12</a:t>
            </a:fld>
            <a:endParaRPr lang="en-US"/>
          </a:p>
        </p:txBody>
      </p:sp>
    </p:spTree>
    <p:extLst>
      <p:ext uri="{BB962C8B-B14F-4D97-AF65-F5344CB8AC3E}">
        <p14:creationId xmlns:p14="http://schemas.microsoft.com/office/powerpoint/2010/main" val="15060928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13</a:t>
            </a:fld>
            <a:endParaRPr lang="en-US"/>
          </a:p>
        </p:txBody>
      </p:sp>
    </p:spTree>
    <p:extLst>
      <p:ext uri="{BB962C8B-B14F-4D97-AF65-F5344CB8AC3E}">
        <p14:creationId xmlns:p14="http://schemas.microsoft.com/office/powerpoint/2010/main" val="23769548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14</a:t>
            </a:fld>
            <a:endParaRPr lang="en-US"/>
          </a:p>
        </p:txBody>
      </p:sp>
    </p:spTree>
    <p:extLst>
      <p:ext uri="{BB962C8B-B14F-4D97-AF65-F5344CB8AC3E}">
        <p14:creationId xmlns:p14="http://schemas.microsoft.com/office/powerpoint/2010/main" val="26277289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15</a:t>
            </a:fld>
            <a:endParaRPr lang="en-US"/>
          </a:p>
        </p:txBody>
      </p:sp>
    </p:spTree>
    <p:extLst>
      <p:ext uri="{BB962C8B-B14F-4D97-AF65-F5344CB8AC3E}">
        <p14:creationId xmlns:p14="http://schemas.microsoft.com/office/powerpoint/2010/main" val="29710245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16</a:t>
            </a:fld>
            <a:endParaRPr lang="en-US"/>
          </a:p>
        </p:txBody>
      </p:sp>
    </p:spTree>
    <p:extLst>
      <p:ext uri="{BB962C8B-B14F-4D97-AF65-F5344CB8AC3E}">
        <p14:creationId xmlns:p14="http://schemas.microsoft.com/office/powerpoint/2010/main" val="38491677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Rot="1" noChangeAspect="1" noChangeArrowheads="1" noTextEdit="1"/>
          </p:cNvSpPr>
          <p:nvPr>
            <p:ph type="sldImg"/>
          </p:nvPr>
        </p:nvSpPr>
        <p:spPr>
          <a:ln/>
        </p:spPr>
      </p:sp>
      <p:sp>
        <p:nvSpPr>
          <p:cNvPr id="79875" name="Rectangle 3"/>
          <p:cNvSpPr>
            <a:spLocks noGrp="1" noChangeArrowheads="1"/>
          </p:cNvSpPr>
          <p:nvPr>
            <p:ph type="body" idx="1"/>
          </p:nvPr>
        </p:nvSpPr>
        <p:spPr>
          <a:noFill/>
          <a:ln/>
        </p:spPr>
        <p:txBody>
          <a:bodyPr/>
          <a:lstStyle/>
          <a:p>
            <a:endParaRPr lang="en-US" dirty="0"/>
          </a:p>
        </p:txBody>
      </p:sp>
    </p:spTree>
    <p:extLst>
      <p:ext uri="{BB962C8B-B14F-4D97-AF65-F5344CB8AC3E}">
        <p14:creationId xmlns:p14="http://schemas.microsoft.com/office/powerpoint/2010/main" val="31873729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Rot="1" noChangeAspect="1" noChangeArrowheads="1" noTextEdit="1"/>
          </p:cNvSpPr>
          <p:nvPr>
            <p:ph type="sldImg"/>
          </p:nvPr>
        </p:nvSpPr>
        <p:spPr>
          <a:ln/>
        </p:spPr>
      </p:sp>
      <p:sp>
        <p:nvSpPr>
          <p:cNvPr id="79875" name="Rectangle 3"/>
          <p:cNvSpPr>
            <a:spLocks noGrp="1" noChangeArrowheads="1"/>
          </p:cNvSpPr>
          <p:nvPr>
            <p:ph type="body" idx="1"/>
          </p:nvPr>
        </p:nvSpPr>
        <p:spPr>
          <a:noFill/>
          <a:ln/>
        </p:spPr>
        <p:txBody>
          <a:bodyPr/>
          <a:lstStyle/>
          <a:p>
            <a:endParaRPr lang="en-US" dirty="0"/>
          </a:p>
        </p:txBody>
      </p:sp>
    </p:spTree>
    <p:extLst>
      <p:ext uri="{BB962C8B-B14F-4D97-AF65-F5344CB8AC3E}">
        <p14:creationId xmlns:p14="http://schemas.microsoft.com/office/powerpoint/2010/main" val="42600310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13DD8EA8-1024-4679-97A8-05289D17368F}"/>
              </a:ext>
            </a:extLst>
          </p:cNvPr>
          <p:cNvSpPr>
            <a:spLocks noGrp="1" noChangeArrowheads="1"/>
          </p:cNvSpPr>
          <p:nvPr>
            <p:ph type="sldNum" sz="quarter" idx="5"/>
          </p:nvPr>
        </p:nvSpPr>
        <p:spPr>
          <a:ln/>
        </p:spPr>
        <p:txBody>
          <a:bodyPr/>
          <a:lstStyle/>
          <a:p>
            <a:fld id="{8920EC29-874F-45CD-ABCA-7944A93F8779}" type="slidenum">
              <a:rPr lang="en-US" altLang="en-PK"/>
              <a:pPr/>
              <a:t>19</a:t>
            </a:fld>
            <a:endParaRPr lang="en-US" altLang="en-PK"/>
          </a:p>
        </p:txBody>
      </p:sp>
      <p:sp>
        <p:nvSpPr>
          <p:cNvPr id="153602" name="Rectangle 2">
            <a:extLst>
              <a:ext uri="{FF2B5EF4-FFF2-40B4-BE49-F238E27FC236}">
                <a16:creationId xmlns:a16="http://schemas.microsoft.com/office/drawing/2014/main" id="{5293C2F2-6726-4D24-9338-2C4D6329F278}"/>
              </a:ext>
            </a:extLst>
          </p:cNvPr>
          <p:cNvSpPr>
            <a:spLocks noGrp="1" noRot="1" noChangeAspect="1" noChangeArrowheads="1" noTextEdit="1"/>
          </p:cNvSpPr>
          <p:nvPr>
            <p:ph type="sldImg"/>
          </p:nvPr>
        </p:nvSpPr>
        <p:spPr>
          <a:ln/>
        </p:spPr>
      </p:sp>
      <p:sp>
        <p:nvSpPr>
          <p:cNvPr id="153603" name="Rectangle 3">
            <a:extLst>
              <a:ext uri="{FF2B5EF4-FFF2-40B4-BE49-F238E27FC236}">
                <a16:creationId xmlns:a16="http://schemas.microsoft.com/office/drawing/2014/main" id="{A1EF2AC4-BB21-421A-804A-F7DE850D6158}"/>
              </a:ext>
            </a:extLst>
          </p:cNvPr>
          <p:cNvSpPr>
            <a:spLocks noGrp="1" noChangeArrowheads="1"/>
          </p:cNvSpPr>
          <p:nvPr>
            <p:ph type="body" idx="1"/>
          </p:nvPr>
        </p:nvSpPr>
        <p:spPr/>
        <p:txBody>
          <a:bodyPr/>
          <a:lstStyle/>
          <a:p>
            <a:r>
              <a:rPr lang="en-US" altLang="en-PK" dirty="0"/>
              <a:t>Register file: Area of processor registers</a:t>
            </a:r>
            <a:endParaRPr lang="en-PK" altLang="en-PK" dirty="0"/>
          </a:p>
        </p:txBody>
      </p:sp>
    </p:spTree>
    <p:extLst>
      <p:ext uri="{BB962C8B-B14F-4D97-AF65-F5344CB8AC3E}">
        <p14:creationId xmlns:p14="http://schemas.microsoft.com/office/powerpoint/2010/main" val="33018410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BAB622BC-14DA-4379-9C2A-3BD5118C3783}"/>
              </a:ext>
            </a:extLst>
          </p:cNvPr>
          <p:cNvSpPr>
            <a:spLocks noGrp="1" noChangeArrowheads="1"/>
          </p:cNvSpPr>
          <p:nvPr>
            <p:ph type="sldNum" sz="quarter" idx="5"/>
          </p:nvPr>
        </p:nvSpPr>
        <p:spPr>
          <a:ln/>
        </p:spPr>
        <p:txBody>
          <a:bodyPr/>
          <a:lstStyle/>
          <a:p>
            <a:fld id="{7876D1F6-4D81-4DC5-A4EB-E6A6662E21CB}" type="slidenum">
              <a:rPr lang="en-US" altLang="en-PK"/>
              <a:pPr/>
              <a:t>20</a:t>
            </a:fld>
            <a:endParaRPr lang="en-US" altLang="en-PK"/>
          </a:p>
        </p:txBody>
      </p:sp>
      <p:sp>
        <p:nvSpPr>
          <p:cNvPr id="154626" name="Rectangle 2">
            <a:extLst>
              <a:ext uri="{FF2B5EF4-FFF2-40B4-BE49-F238E27FC236}">
                <a16:creationId xmlns:a16="http://schemas.microsoft.com/office/drawing/2014/main" id="{545ABFB5-D866-43B3-8DDB-6F82B614C546}"/>
              </a:ext>
            </a:extLst>
          </p:cNvPr>
          <p:cNvSpPr>
            <a:spLocks noGrp="1" noRot="1" noChangeAspect="1" noChangeArrowheads="1" noTextEdit="1"/>
          </p:cNvSpPr>
          <p:nvPr>
            <p:ph type="sldImg"/>
          </p:nvPr>
        </p:nvSpPr>
        <p:spPr>
          <a:ln/>
        </p:spPr>
      </p:sp>
      <p:sp>
        <p:nvSpPr>
          <p:cNvPr id="154627" name="Rectangle 3">
            <a:extLst>
              <a:ext uri="{FF2B5EF4-FFF2-40B4-BE49-F238E27FC236}">
                <a16:creationId xmlns:a16="http://schemas.microsoft.com/office/drawing/2014/main" id="{8388DF08-809D-4E80-9F7E-6E19C886EA88}"/>
              </a:ext>
            </a:extLst>
          </p:cNvPr>
          <p:cNvSpPr>
            <a:spLocks noGrp="1" noChangeArrowheads="1"/>
          </p:cNvSpPr>
          <p:nvPr>
            <p:ph type="body" idx="1"/>
          </p:nvPr>
        </p:nvSpPr>
        <p:spPr/>
        <p:txBody>
          <a:bodyPr/>
          <a:lstStyle/>
          <a:p>
            <a:endParaRPr lang="en-PK" altLang="en-PK"/>
          </a:p>
        </p:txBody>
      </p:sp>
    </p:spTree>
    <p:extLst>
      <p:ext uri="{BB962C8B-B14F-4D97-AF65-F5344CB8AC3E}">
        <p14:creationId xmlns:p14="http://schemas.microsoft.com/office/powerpoint/2010/main" val="18155326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2</a:t>
            </a:fld>
            <a:endParaRPr lang="en-US"/>
          </a:p>
        </p:txBody>
      </p:sp>
    </p:spTree>
    <p:extLst>
      <p:ext uri="{BB962C8B-B14F-4D97-AF65-F5344CB8AC3E}">
        <p14:creationId xmlns:p14="http://schemas.microsoft.com/office/powerpoint/2010/main" val="272440535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3686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atin typeface="Calibri" charset="0"/>
              </a:rPr>
              <a:t>The upshot of the power trend is that the epoch of serial performance scaling is over.</a:t>
            </a:r>
          </a:p>
          <a:p>
            <a:pPr eaLnBrk="1" hangingPunct="1">
              <a:spcBef>
                <a:spcPct val="0"/>
              </a:spcBef>
            </a:pPr>
            <a:endParaRPr lang="en-US">
              <a:latin typeface="Calibri" charset="0"/>
            </a:endParaRPr>
          </a:p>
          <a:p>
            <a:pPr eaLnBrk="1" hangingPunct="1">
              <a:spcBef>
                <a:spcPct val="0"/>
              </a:spcBef>
            </a:pPr>
            <a:r>
              <a:rPr lang="en-US">
                <a:latin typeface="Calibri" charset="0"/>
              </a:rPr>
              <a:t>A glance across the CPU landscape reveals that single cores aren</a:t>
            </a:r>
            <a:r>
              <a:rPr lang="ja-JP" altLang="en-US">
                <a:latin typeface="Calibri" charset="0"/>
              </a:rPr>
              <a:t>’</a:t>
            </a:r>
            <a:r>
              <a:rPr lang="en-US">
                <a:latin typeface="Calibri" charset="0"/>
              </a:rPr>
              <a:t>t getting any faster: no architect has found a way to design 10 GHz chips.</a:t>
            </a:r>
          </a:p>
          <a:p>
            <a:pPr eaLnBrk="1" hangingPunct="1">
              <a:spcBef>
                <a:spcPct val="0"/>
              </a:spcBef>
            </a:pPr>
            <a:endParaRPr lang="en-US">
              <a:latin typeface="Calibri" charset="0"/>
            </a:endParaRPr>
          </a:p>
          <a:p>
            <a:pPr eaLnBrk="1" hangingPunct="1">
              <a:spcBef>
                <a:spcPct val="0"/>
              </a:spcBef>
            </a:pPr>
            <a:r>
              <a:rPr lang="en-US">
                <a:latin typeface="Calibri" charset="0"/>
              </a:rPr>
              <a:t>We have to design underthe annoying constraint that the processor cannot melt once you flip the power switch.</a:t>
            </a:r>
          </a:p>
          <a:p>
            <a:pPr eaLnBrk="1" hangingPunct="1">
              <a:spcBef>
                <a:spcPct val="0"/>
              </a:spcBef>
            </a:pPr>
            <a:endParaRPr lang="en-US">
              <a:latin typeface="Calibri" charset="0"/>
            </a:endParaRPr>
          </a:p>
          <a:p>
            <a:pPr eaLnBrk="1" hangingPunct="1">
              <a:spcBef>
                <a:spcPct val="0"/>
              </a:spcBef>
            </a:pPr>
            <a:r>
              <a:rPr lang="en-US">
                <a:latin typeface="Calibri" charset="0"/>
              </a:rPr>
              <a:t>So what can we do: transistors can continue to shrink, so we can increase transistor density.  That is, we can fit more and more transistors onto a single chip.</a:t>
            </a:r>
          </a:p>
        </p:txBody>
      </p:sp>
      <p:sp>
        <p:nvSpPr>
          <p:cNvPr id="3686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Arial" charset="0"/>
              </a:defRPr>
            </a:lvl1pPr>
            <a:lvl2pPr marL="37931725" indent="-37474525" eaLnBrk="0" hangingPunct="0">
              <a:defRPr sz="2400">
                <a:solidFill>
                  <a:schemeClr val="tx1"/>
                </a:solidFill>
                <a:latin typeface="Arial" charset="0"/>
                <a:ea typeface="Arial" charset="0"/>
                <a:cs typeface="Arial" charset="0"/>
              </a:defRPr>
            </a:lvl2pPr>
            <a:lvl3pPr eaLnBrk="0" hangingPunct="0">
              <a:defRPr sz="2400">
                <a:solidFill>
                  <a:schemeClr val="tx1"/>
                </a:solidFill>
                <a:latin typeface="Arial" charset="0"/>
                <a:ea typeface="Arial" charset="0"/>
                <a:cs typeface="Arial" charset="0"/>
              </a:defRPr>
            </a:lvl3pPr>
            <a:lvl4pPr eaLnBrk="0" hangingPunct="0">
              <a:defRPr sz="2400">
                <a:solidFill>
                  <a:schemeClr val="tx1"/>
                </a:solidFill>
                <a:latin typeface="Arial" charset="0"/>
                <a:ea typeface="Arial" charset="0"/>
                <a:cs typeface="Arial" charset="0"/>
              </a:defRPr>
            </a:lvl4pPr>
            <a:lvl5pPr eaLnBrk="0" hangingPunct="0">
              <a:defRPr sz="2400">
                <a:solidFill>
                  <a:schemeClr val="tx1"/>
                </a:solidFill>
                <a:latin typeface="Arial" charset="0"/>
                <a:ea typeface="Arial" charset="0"/>
                <a:cs typeface="Arial" charset="0"/>
              </a:defRPr>
            </a:lvl5pPr>
            <a:lvl6pPr marL="457200" eaLnBrk="0" fontAlgn="base" hangingPunct="0">
              <a:spcBef>
                <a:spcPct val="0"/>
              </a:spcBef>
              <a:spcAft>
                <a:spcPct val="0"/>
              </a:spcAft>
              <a:defRPr sz="2400">
                <a:solidFill>
                  <a:schemeClr val="tx1"/>
                </a:solidFill>
                <a:latin typeface="Arial" charset="0"/>
                <a:ea typeface="Arial" charset="0"/>
                <a:cs typeface="Arial" charset="0"/>
              </a:defRPr>
            </a:lvl6pPr>
            <a:lvl7pPr marL="914400" eaLnBrk="0" fontAlgn="base" hangingPunct="0">
              <a:spcBef>
                <a:spcPct val="0"/>
              </a:spcBef>
              <a:spcAft>
                <a:spcPct val="0"/>
              </a:spcAft>
              <a:defRPr sz="2400">
                <a:solidFill>
                  <a:schemeClr val="tx1"/>
                </a:solidFill>
                <a:latin typeface="Arial" charset="0"/>
                <a:ea typeface="Arial" charset="0"/>
                <a:cs typeface="Arial" charset="0"/>
              </a:defRPr>
            </a:lvl7pPr>
            <a:lvl8pPr marL="1371600" eaLnBrk="0" fontAlgn="base" hangingPunct="0">
              <a:spcBef>
                <a:spcPct val="0"/>
              </a:spcBef>
              <a:spcAft>
                <a:spcPct val="0"/>
              </a:spcAft>
              <a:defRPr sz="2400">
                <a:solidFill>
                  <a:schemeClr val="tx1"/>
                </a:solidFill>
                <a:latin typeface="Arial" charset="0"/>
                <a:ea typeface="Arial" charset="0"/>
                <a:cs typeface="Arial" charset="0"/>
              </a:defRPr>
            </a:lvl8pPr>
            <a:lvl9pPr marL="1828800" eaLnBrk="0" fontAlgn="base" hangingPunct="0">
              <a:spcBef>
                <a:spcPct val="0"/>
              </a:spcBef>
              <a:spcAft>
                <a:spcPct val="0"/>
              </a:spcAft>
              <a:defRPr sz="2400">
                <a:solidFill>
                  <a:schemeClr val="tx1"/>
                </a:solidFill>
                <a:latin typeface="Arial" charset="0"/>
                <a:ea typeface="Arial" charset="0"/>
                <a:cs typeface="Arial" charset="0"/>
              </a:defRPr>
            </a:lvl9pPr>
          </a:lstStyle>
          <a:p>
            <a:pPr eaLnBrk="1" hangingPunct="1"/>
            <a:fld id="{5D187A3B-0A7D-6E4C-9527-F06836640EED}" type="slidenum">
              <a:rPr lang="en-US" sz="1200"/>
              <a:pPr eaLnBrk="1" hangingPunct="1"/>
              <a:t>21</a:t>
            </a:fld>
            <a:endParaRPr lang="en-US" sz="1200"/>
          </a:p>
        </p:txBody>
      </p:sp>
    </p:spTree>
    <p:extLst>
      <p:ext uri="{BB962C8B-B14F-4D97-AF65-F5344CB8AC3E}">
        <p14:creationId xmlns:p14="http://schemas.microsoft.com/office/powerpoint/2010/main" val="21365617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Arial" charset="0"/>
              </a:defRPr>
            </a:lvl1pPr>
            <a:lvl2pPr marL="37931725" indent="-37474525" eaLnBrk="0" hangingPunct="0">
              <a:defRPr sz="2400">
                <a:solidFill>
                  <a:schemeClr val="tx1"/>
                </a:solidFill>
                <a:latin typeface="Arial" charset="0"/>
                <a:ea typeface="Arial" charset="0"/>
                <a:cs typeface="Arial" charset="0"/>
              </a:defRPr>
            </a:lvl2pPr>
            <a:lvl3pPr eaLnBrk="0" hangingPunct="0">
              <a:defRPr sz="2400">
                <a:solidFill>
                  <a:schemeClr val="tx1"/>
                </a:solidFill>
                <a:latin typeface="Arial" charset="0"/>
                <a:ea typeface="Arial" charset="0"/>
                <a:cs typeface="Arial" charset="0"/>
              </a:defRPr>
            </a:lvl3pPr>
            <a:lvl4pPr eaLnBrk="0" hangingPunct="0">
              <a:defRPr sz="2400">
                <a:solidFill>
                  <a:schemeClr val="tx1"/>
                </a:solidFill>
                <a:latin typeface="Arial" charset="0"/>
                <a:ea typeface="Arial" charset="0"/>
                <a:cs typeface="Arial" charset="0"/>
              </a:defRPr>
            </a:lvl4pPr>
            <a:lvl5pPr eaLnBrk="0" hangingPunct="0">
              <a:defRPr sz="2400">
                <a:solidFill>
                  <a:schemeClr val="tx1"/>
                </a:solidFill>
                <a:latin typeface="Arial" charset="0"/>
                <a:ea typeface="Arial" charset="0"/>
                <a:cs typeface="Arial" charset="0"/>
              </a:defRPr>
            </a:lvl5pPr>
            <a:lvl6pPr marL="457200" eaLnBrk="0" fontAlgn="base" hangingPunct="0">
              <a:spcBef>
                <a:spcPct val="0"/>
              </a:spcBef>
              <a:spcAft>
                <a:spcPct val="0"/>
              </a:spcAft>
              <a:defRPr sz="2400">
                <a:solidFill>
                  <a:schemeClr val="tx1"/>
                </a:solidFill>
                <a:latin typeface="Arial" charset="0"/>
                <a:ea typeface="Arial" charset="0"/>
                <a:cs typeface="Arial" charset="0"/>
              </a:defRPr>
            </a:lvl6pPr>
            <a:lvl7pPr marL="914400" eaLnBrk="0" fontAlgn="base" hangingPunct="0">
              <a:spcBef>
                <a:spcPct val="0"/>
              </a:spcBef>
              <a:spcAft>
                <a:spcPct val="0"/>
              </a:spcAft>
              <a:defRPr sz="2400">
                <a:solidFill>
                  <a:schemeClr val="tx1"/>
                </a:solidFill>
                <a:latin typeface="Arial" charset="0"/>
                <a:ea typeface="Arial" charset="0"/>
                <a:cs typeface="Arial" charset="0"/>
              </a:defRPr>
            </a:lvl7pPr>
            <a:lvl8pPr marL="1371600" eaLnBrk="0" fontAlgn="base" hangingPunct="0">
              <a:spcBef>
                <a:spcPct val="0"/>
              </a:spcBef>
              <a:spcAft>
                <a:spcPct val="0"/>
              </a:spcAft>
              <a:defRPr sz="2400">
                <a:solidFill>
                  <a:schemeClr val="tx1"/>
                </a:solidFill>
                <a:latin typeface="Arial" charset="0"/>
                <a:ea typeface="Arial" charset="0"/>
                <a:cs typeface="Arial" charset="0"/>
              </a:defRPr>
            </a:lvl8pPr>
            <a:lvl9pPr marL="1828800" eaLnBrk="0" fontAlgn="base" hangingPunct="0">
              <a:spcBef>
                <a:spcPct val="0"/>
              </a:spcBef>
              <a:spcAft>
                <a:spcPct val="0"/>
              </a:spcAft>
              <a:defRPr sz="2400">
                <a:solidFill>
                  <a:schemeClr val="tx1"/>
                </a:solidFill>
                <a:latin typeface="Arial" charset="0"/>
                <a:ea typeface="Arial" charset="0"/>
                <a:cs typeface="Arial" charset="0"/>
              </a:defRPr>
            </a:lvl9pPr>
          </a:lstStyle>
          <a:p>
            <a:pPr eaLnBrk="1" hangingPunct="1"/>
            <a:fld id="{27E3595D-8997-B346-8768-5C12C4327194}" type="slidenum">
              <a:rPr lang="en-US" sz="1200"/>
              <a:pPr eaLnBrk="1" hangingPunct="1"/>
              <a:t>22</a:t>
            </a:fld>
            <a:endParaRPr lang="en-US" sz="1200"/>
          </a:p>
        </p:txBody>
      </p:sp>
      <p:sp>
        <p:nvSpPr>
          <p:cNvPr id="44035"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44036"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dirty="0">
                <a:latin typeface="Calibri" charset="0"/>
              </a:rPr>
              <a:t>The tide of commodity technology is rising in a different direction. </a:t>
            </a:r>
          </a:p>
          <a:p>
            <a:pPr eaLnBrk="1" hangingPunct="1">
              <a:spcBef>
                <a:spcPct val="0"/>
              </a:spcBef>
            </a:pPr>
            <a:endParaRPr lang="en-US" dirty="0">
              <a:latin typeface="Calibri" charset="0"/>
            </a:endParaRPr>
          </a:p>
          <a:p>
            <a:pPr eaLnBrk="1" hangingPunct="1">
              <a:spcBef>
                <a:spcPct val="0"/>
              </a:spcBef>
            </a:pPr>
            <a:r>
              <a:rPr lang="en-US" dirty="0">
                <a:latin typeface="Calibri" charset="0"/>
              </a:rPr>
              <a:t>To first order, computers have stopped getting faster (higher clock speeds), they just get wider (more parallel)</a:t>
            </a:r>
          </a:p>
          <a:p>
            <a:pPr eaLnBrk="1" hangingPunct="1">
              <a:spcBef>
                <a:spcPct val="0"/>
              </a:spcBef>
            </a:pPr>
            <a:endParaRPr lang="en-US" dirty="0">
              <a:latin typeface="Calibri" charset="0"/>
            </a:endParaRPr>
          </a:p>
          <a:p>
            <a:pPr eaLnBrk="1" hangingPunct="1">
              <a:spcBef>
                <a:spcPct val="0"/>
              </a:spcBef>
            </a:pPr>
            <a:r>
              <a:rPr lang="en-US" dirty="0">
                <a:latin typeface="Calibri" charset="0"/>
              </a:rPr>
              <a:t>If you work on an interesting problem, you *must* re-think your algorithms to be parallel</a:t>
            </a:r>
          </a:p>
          <a:p>
            <a:pPr eaLnBrk="1" hangingPunct="1">
              <a:spcBef>
                <a:spcPct val="0"/>
              </a:spcBef>
            </a:pPr>
            <a:r>
              <a:rPr lang="en-US" dirty="0">
                <a:latin typeface="Calibri" charset="0"/>
              </a:rPr>
              <a:t>* Otherwise, if your serial algorithm isn't fast enough today it never will be fast enough</a:t>
            </a:r>
          </a:p>
          <a:p>
            <a:pPr eaLnBrk="1" hangingPunct="1">
              <a:spcBef>
                <a:spcPct val="0"/>
              </a:spcBef>
            </a:pPr>
            <a:endParaRPr lang="en-US" dirty="0">
              <a:latin typeface="Calibri" charset="0"/>
            </a:endParaRPr>
          </a:p>
          <a:p>
            <a:pPr eaLnBrk="1" hangingPunct="1">
              <a:spcBef>
                <a:spcPct val="0"/>
              </a:spcBef>
            </a:pPr>
            <a:r>
              <a:rPr lang="en-US" dirty="0">
                <a:latin typeface="Calibri" charset="0"/>
              </a:rPr>
              <a:t>Data-parallel computing is the most scalable solution</a:t>
            </a:r>
          </a:p>
          <a:p>
            <a:pPr eaLnBrk="1" hangingPunct="1">
              <a:spcBef>
                <a:spcPct val="0"/>
              </a:spcBef>
            </a:pPr>
            <a:r>
              <a:rPr lang="en-US" dirty="0">
                <a:latin typeface="Calibri" charset="0"/>
              </a:rPr>
              <a:t>* Another option is to tease your code apart, move this task (say I/O) to one core and that task (compute) to another core, oh wait now there's 4 cores, um, let's put mouse and keyboard handing on one core and split compute into database access and the linear algebraic solver, oops now there's 8 cores lets split up the solver into LU decomposition and .... you get the idea</a:t>
            </a:r>
          </a:p>
          <a:p>
            <a:pPr eaLnBrk="1" hangingPunct="1">
              <a:spcBef>
                <a:spcPct val="0"/>
              </a:spcBef>
            </a:pPr>
            <a:r>
              <a:rPr lang="en-US" dirty="0">
                <a:latin typeface="Calibri" charset="0"/>
              </a:rPr>
              <a:t>* if your problem is of interesting size the data will always outnumber the cores, so organize the computation around the data</a:t>
            </a:r>
          </a:p>
        </p:txBody>
      </p:sp>
    </p:spTree>
    <p:extLst>
      <p:ext uri="{BB962C8B-B14F-4D97-AF65-F5344CB8AC3E}">
        <p14:creationId xmlns:p14="http://schemas.microsoft.com/office/powerpoint/2010/main" val="16720923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460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rPr>
              <a:t>One instance of this idea is the current wave of multicore CPUs.</a:t>
            </a:r>
          </a:p>
          <a:p>
            <a:endParaRPr lang="en-US">
              <a:latin typeface="Calibri" charset="0"/>
            </a:endParaRPr>
          </a:p>
          <a:p>
            <a:r>
              <a:rPr lang="en-US">
                <a:latin typeface="Calibri" charset="0"/>
              </a:rPr>
              <a:t>In this generic design, you</a:t>
            </a:r>
            <a:r>
              <a:rPr lang="ja-JP" altLang="en-US">
                <a:latin typeface="Calibri" charset="0"/>
              </a:rPr>
              <a:t>’</a:t>
            </a:r>
            <a:r>
              <a:rPr lang="en-US">
                <a:latin typeface="Calibri" charset="0"/>
              </a:rPr>
              <a:t>ve got a few processors which each support around one thread in hardware.  Paired with each hardware thread, you</a:t>
            </a:r>
            <a:r>
              <a:rPr lang="ja-JP" altLang="en-US">
                <a:latin typeface="Calibri" charset="0"/>
              </a:rPr>
              <a:t>’</a:t>
            </a:r>
            <a:r>
              <a:rPr lang="en-US">
                <a:latin typeface="Calibri" charset="0"/>
              </a:rPr>
              <a:t>ve also got relatively lots of on-chip memory near the processors for local computation.  Farther out, you</a:t>
            </a:r>
            <a:r>
              <a:rPr lang="ja-JP" altLang="en-US">
                <a:latin typeface="Calibri" charset="0"/>
              </a:rPr>
              <a:t>’</a:t>
            </a:r>
            <a:r>
              <a:rPr lang="en-US">
                <a:latin typeface="Calibri" charset="0"/>
              </a:rPr>
              <a:t>ve got a shared global memory space which the processors can communicate through to enable cooperation on </a:t>
            </a:r>
          </a:p>
        </p:txBody>
      </p:sp>
      <p:sp>
        <p:nvSpPr>
          <p:cNvPr id="4608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Arial" charset="0"/>
              </a:defRPr>
            </a:lvl1pPr>
            <a:lvl2pPr marL="37931725" indent="-37474525" eaLnBrk="0" hangingPunct="0">
              <a:defRPr sz="2400">
                <a:solidFill>
                  <a:schemeClr val="tx1"/>
                </a:solidFill>
                <a:latin typeface="Arial" charset="0"/>
                <a:ea typeface="Arial" charset="0"/>
                <a:cs typeface="Arial" charset="0"/>
              </a:defRPr>
            </a:lvl2pPr>
            <a:lvl3pPr eaLnBrk="0" hangingPunct="0">
              <a:defRPr sz="2400">
                <a:solidFill>
                  <a:schemeClr val="tx1"/>
                </a:solidFill>
                <a:latin typeface="Arial" charset="0"/>
                <a:ea typeface="Arial" charset="0"/>
                <a:cs typeface="Arial" charset="0"/>
              </a:defRPr>
            </a:lvl3pPr>
            <a:lvl4pPr eaLnBrk="0" hangingPunct="0">
              <a:defRPr sz="2400">
                <a:solidFill>
                  <a:schemeClr val="tx1"/>
                </a:solidFill>
                <a:latin typeface="Arial" charset="0"/>
                <a:ea typeface="Arial" charset="0"/>
                <a:cs typeface="Arial" charset="0"/>
              </a:defRPr>
            </a:lvl4pPr>
            <a:lvl5pPr eaLnBrk="0" hangingPunct="0">
              <a:defRPr sz="2400">
                <a:solidFill>
                  <a:schemeClr val="tx1"/>
                </a:solidFill>
                <a:latin typeface="Arial" charset="0"/>
                <a:ea typeface="Arial" charset="0"/>
                <a:cs typeface="Arial" charset="0"/>
              </a:defRPr>
            </a:lvl5pPr>
            <a:lvl6pPr marL="457200" eaLnBrk="0" fontAlgn="base" hangingPunct="0">
              <a:spcBef>
                <a:spcPct val="0"/>
              </a:spcBef>
              <a:spcAft>
                <a:spcPct val="0"/>
              </a:spcAft>
              <a:defRPr sz="2400">
                <a:solidFill>
                  <a:schemeClr val="tx1"/>
                </a:solidFill>
                <a:latin typeface="Arial" charset="0"/>
                <a:ea typeface="Arial" charset="0"/>
                <a:cs typeface="Arial" charset="0"/>
              </a:defRPr>
            </a:lvl6pPr>
            <a:lvl7pPr marL="914400" eaLnBrk="0" fontAlgn="base" hangingPunct="0">
              <a:spcBef>
                <a:spcPct val="0"/>
              </a:spcBef>
              <a:spcAft>
                <a:spcPct val="0"/>
              </a:spcAft>
              <a:defRPr sz="2400">
                <a:solidFill>
                  <a:schemeClr val="tx1"/>
                </a:solidFill>
                <a:latin typeface="Arial" charset="0"/>
                <a:ea typeface="Arial" charset="0"/>
                <a:cs typeface="Arial" charset="0"/>
              </a:defRPr>
            </a:lvl7pPr>
            <a:lvl8pPr marL="1371600" eaLnBrk="0" fontAlgn="base" hangingPunct="0">
              <a:spcBef>
                <a:spcPct val="0"/>
              </a:spcBef>
              <a:spcAft>
                <a:spcPct val="0"/>
              </a:spcAft>
              <a:defRPr sz="2400">
                <a:solidFill>
                  <a:schemeClr val="tx1"/>
                </a:solidFill>
                <a:latin typeface="Arial" charset="0"/>
                <a:ea typeface="Arial" charset="0"/>
                <a:cs typeface="Arial" charset="0"/>
              </a:defRPr>
            </a:lvl8pPr>
            <a:lvl9pPr marL="1828800" eaLnBrk="0" fontAlgn="base" hangingPunct="0">
              <a:spcBef>
                <a:spcPct val="0"/>
              </a:spcBef>
              <a:spcAft>
                <a:spcPct val="0"/>
              </a:spcAft>
              <a:defRPr sz="2400">
                <a:solidFill>
                  <a:schemeClr val="tx1"/>
                </a:solidFill>
                <a:latin typeface="Arial" charset="0"/>
                <a:ea typeface="Arial" charset="0"/>
                <a:cs typeface="Arial" charset="0"/>
              </a:defRPr>
            </a:lvl9pPr>
          </a:lstStyle>
          <a:p>
            <a:pPr eaLnBrk="1" hangingPunct="1"/>
            <a:fld id="{4B6E3ABD-B4E0-BB4D-BAB5-579B816569B0}" type="slidenum">
              <a:rPr lang="en-US" sz="1200"/>
              <a:pPr eaLnBrk="1" hangingPunct="1"/>
              <a:t>23</a:t>
            </a:fld>
            <a:endParaRPr lang="en-US" sz="1200"/>
          </a:p>
        </p:txBody>
      </p:sp>
    </p:spTree>
    <p:extLst>
      <p:ext uri="{BB962C8B-B14F-4D97-AF65-F5344CB8AC3E}">
        <p14:creationId xmlns:p14="http://schemas.microsoft.com/office/powerpoint/2010/main" val="20281602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481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rPr>
              <a:t>Alternatively, a manycore parallel architecture replicates many processor cores, each hosting several lightweight hardware threads.  Like a multicore architecture, each processor is paired with a dedicated on-chip memory, but per-thread memory resources are relatively smaller.</a:t>
            </a:r>
          </a:p>
          <a:p>
            <a:endParaRPr lang="en-US">
              <a:latin typeface="Calibri" charset="0"/>
            </a:endParaRPr>
          </a:p>
          <a:p>
            <a:r>
              <a:rPr lang="en-US">
                <a:latin typeface="Calibri" charset="0"/>
              </a:rPr>
              <a:t>Because the on-chip memory is shared among a processor</a:t>
            </a:r>
            <a:r>
              <a:rPr lang="ja-JP" altLang="en-US">
                <a:latin typeface="Calibri" charset="0"/>
              </a:rPr>
              <a:t>’</a:t>
            </a:r>
            <a:r>
              <a:rPr lang="en-US">
                <a:latin typeface="Calibri" charset="0"/>
              </a:rPr>
              <a:t>s threads, it serves as a convenient venue for thread communication/cooperation</a:t>
            </a:r>
          </a:p>
          <a:p>
            <a:endParaRPr lang="en-US">
              <a:latin typeface="Calibri" charset="0"/>
            </a:endParaRPr>
          </a:p>
          <a:p>
            <a:r>
              <a:rPr lang="en-US">
                <a:latin typeface="Calibri" charset="0"/>
              </a:rPr>
              <a:t>Again, the shared global memory space serves as a forum for inter-core communication/cooperation (threads in differing processors may communicate here)</a:t>
            </a:r>
          </a:p>
        </p:txBody>
      </p:sp>
      <p:sp>
        <p:nvSpPr>
          <p:cNvPr id="4813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Arial" charset="0"/>
              </a:defRPr>
            </a:lvl1pPr>
            <a:lvl2pPr marL="37931725" indent="-37474525" eaLnBrk="0" hangingPunct="0">
              <a:defRPr sz="2400">
                <a:solidFill>
                  <a:schemeClr val="tx1"/>
                </a:solidFill>
                <a:latin typeface="Arial" charset="0"/>
                <a:ea typeface="Arial" charset="0"/>
                <a:cs typeface="Arial" charset="0"/>
              </a:defRPr>
            </a:lvl2pPr>
            <a:lvl3pPr eaLnBrk="0" hangingPunct="0">
              <a:defRPr sz="2400">
                <a:solidFill>
                  <a:schemeClr val="tx1"/>
                </a:solidFill>
                <a:latin typeface="Arial" charset="0"/>
                <a:ea typeface="Arial" charset="0"/>
                <a:cs typeface="Arial" charset="0"/>
              </a:defRPr>
            </a:lvl3pPr>
            <a:lvl4pPr eaLnBrk="0" hangingPunct="0">
              <a:defRPr sz="2400">
                <a:solidFill>
                  <a:schemeClr val="tx1"/>
                </a:solidFill>
                <a:latin typeface="Arial" charset="0"/>
                <a:ea typeface="Arial" charset="0"/>
                <a:cs typeface="Arial" charset="0"/>
              </a:defRPr>
            </a:lvl4pPr>
            <a:lvl5pPr eaLnBrk="0" hangingPunct="0">
              <a:defRPr sz="2400">
                <a:solidFill>
                  <a:schemeClr val="tx1"/>
                </a:solidFill>
                <a:latin typeface="Arial" charset="0"/>
                <a:ea typeface="Arial" charset="0"/>
                <a:cs typeface="Arial" charset="0"/>
              </a:defRPr>
            </a:lvl5pPr>
            <a:lvl6pPr marL="457200" eaLnBrk="0" fontAlgn="base" hangingPunct="0">
              <a:spcBef>
                <a:spcPct val="0"/>
              </a:spcBef>
              <a:spcAft>
                <a:spcPct val="0"/>
              </a:spcAft>
              <a:defRPr sz="2400">
                <a:solidFill>
                  <a:schemeClr val="tx1"/>
                </a:solidFill>
                <a:latin typeface="Arial" charset="0"/>
                <a:ea typeface="Arial" charset="0"/>
                <a:cs typeface="Arial" charset="0"/>
              </a:defRPr>
            </a:lvl6pPr>
            <a:lvl7pPr marL="914400" eaLnBrk="0" fontAlgn="base" hangingPunct="0">
              <a:spcBef>
                <a:spcPct val="0"/>
              </a:spcBef>
              <a:spcAft>
                <a:spcPct val="0"/>
              </a:spcAft>
              <a:defRPr sz="2400">
                <a:solidFill>
                  <a:schemeClr val="tx1"/>
                </a:solidFill>
                <a:latin typeface="Arial" charset="0"/>
                <a:ea typeface="Arial" charset="0"/>
                <a:cs typeface="Arial" charset="0"/>
              </a:defRPr>
            </a:lvl7pPr>
            <a:lvl8pPr marL="1371600" eaLnBrk="0" fontAlgn="base" hangingPunct="0">
              <a:spcBef>
                <a:spcPct val="0"/>
              </a:spcBef>
              <a:spcAft>
                <a:spcPct val="0"/>
              </a:spcAft>
              <a:defRPr sz="2400">
                <a:solidFill>
                  <a:schemeClr val="tx1"/>
                </a:solidFill>
                <a:latin typeface="Arial" charset="0"/>
                <a:ea typeface="Arial" charset="0"/>
                <a:cs typeface="Arial" charset="0"/>
              </a:defRPr>
            </a:lvl8pPr>
            <a:lvl9pPr marL="1828800" eaLnBrk="0" fontAlgn="base" hangingPunct="0">
              <a:spcBef>
                <a:spcPct val="0"/>
              </a:spcBef>
              <a:spcAft>
                <a:spcPct val="0"/>
              </a:spcAft>
              <a:defRPr sz="2400">
                <a:solidFill>
                  <a:schemeClr val="tx1"/>
                </a:solidFill>
                <a:latin typeface="Arial" charset="0"/>
                <a:ea typeface="Arial" charset="0"/>
                <a:cs typeface="Arial" charset="0"/>
              </a:defRPr>
            </a:lvl9pPr>
          </a:lstStyle>
          <a:p>
            <a:pPr eaLnBrk="1" hangingPunct="1"/>
            <a:fld id="{8CBBD2B0-D557-FA45-8DC6-4CEBC85C2E3E}" type="slidenum">
              <a:rPr lang="en-US" sz="1200"/>
              <a:pPr eaLnBrk="1" hangingPunct="1"/>
              <a:t>24</a:t>
            </a:fld>
            <a:endParaRPr lang="en-US" sz="1200"/>
          </a:p>
        </p:txBody>
      </p:sp>
    </p:spTree>
    <p:extLst>
      <p:ext uri="{BB962C8B-B14F-4D97-AF65-F5344CB8AC3E}">
        <p14:creationId xmlns:p14="http://schemas.microsoft.com/office/powerpoint/2010/main" val="234630588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25</a:t>
            </a:fld>
            <a:endParaRPr lang="en-US"/>
          </a:p>
        </p:txBody>
      </p:sp>
    </p:spTree>
    <p:extLst>
      <p:ext uri="{BB962C8B-B14F-4D97-AF65-F5344CB8AC3E}">
        <p14:creationId xmlns:p14="http://schemas.microsoft.com/office/powerpoint/2010/main" val="25922445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31852D86-47DC-49A1-8EEF-C5606C45D1AD}"/>
              </a:ext>
            </a:extLst>
          </p:cNvPr>
          <p:cNvSpPr>
            <a:spLocks noGrp="1" noChangeArrowheads="1"/>
          </p:cNvSpPr>
          <p:nvPr>
            <p:ph type="sldNum" sz="quarter" idx="5"/>
          </p:nvPr>
        </p:nvSpPr>
        <p:spPr>
          <a:ln/>
        </p:spPr>
        <p:txBody>
          <a:bodyPr/>
          <a:lstStyle/>
          <a:p>
            <a:fld id="{478FBBC1-9C1F-4CEC-95E5-A4F5B84C8146}" type="slidenum">
              <a:rPr lang="en-US" altLang="en-PK"/>
              <a:pPr/>
              <a:t>26</a:t>
            </a:fld>
            <a:endParaRPr lang="en-US" altLang="en-PK"/>
          </a:p>
        </p:txBody>
      </p:sp>
      <p:sp>
        <p:nvSpPr>
          <p:cNvPr id="155650" name="Rectangle 2">
            <a:extLst>
              <a:ext uri="{FF2B5EF4-FFF2-40B4-BE49-F238E27FC236}">
                <a16:creationId xmlns:a16="http://schemas.microsoft.com/office/drawing/2014/main" id="{E960E434-E39D-4C19-AF06-F6402C44D80B}"/>
              </a:ext>
            </a:extLst>
          </p:cNvPr>
          <p:cNvSpPr>
            <a:spLocks noGrp="1" noRot="1" noChangeAspect="1" noChangeArrowheads="1" noTextEdit="1"/>
          </p:cNvSpPr>
          <p:nvPr>
            <p:ph type="sldImg"/>
          </p:nvPr>
        </p:nvSpPr>
        <p:spPr>
          <a:ln/>
        </p:spPr>
      </p:sp>
      <p:sp>
        <p:nvSpPr>
          <p:cNvPr id="155651" name="Rectangle 3">
            <a:extLst>
              <a:ext uri="{FF2B5EF4-FFF2-40B4-BE49-F238E27FC236}">
                <a16:creationId xmlns:a16="http://schemas.microsoft.com/office/drawing/2014/main" id="{42D7E0FA-6A7F-4B77-BD5C-86E53D8C4EBF}"/>
              </a:ext>
            </a:extLst>
          </p:cNvPr>
          <p:cNvSpPr>
            <a:spLocks noGrp="1" noChangeArrowheads="1"/>
          </p:cNvSpPr>
          <p:nvPr>
            <p:ph type="body" idx="1"/>
          </p:nvPr>
        </p:nvSpPr>
        <p:spPr/>
        <p:txBody>
          <a:bodyPr/>
          <a:lstStyle/>
          <a:p>
            <a:endParaRPr lang="en-PK" altLang="en-PK"/>
          </a:p>
        </p:txBody>
      </p:sp>
    </p:spTree>
    <p:extLst>
      <p:ext uri="{BB962C8B-B14F-4D97-AF65-F5344CB8AC3E}">
        <p14:creationId xmlns:p14="http://schemas.microsoft.com/office/powerpoint/2010/main" val="80475490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31852D86-47DC-49A1-8EEF-C5606C45D1AD}"/>
              </a:ext>
            </a:extLst>
          </p:cNvPr>
          <p:cNvSpPr>
            <a:spLocks noGrp="1" noChangeArrowheads="1"/>
          </p:cNvSpPr>
          <p:nvPr>
            <p:ph type="sldNum" sz="quarter" idx="5"/>
          </p:nvPr>
        </p:nvSpPr>
        <p:spPr>
          <a:ln/>
        </p:spPr>
        <p:txBody>
          <a:bodyPr/>
          <a:lstStyle/>
          <a:p>
            <a:fld id="{478FBBC1-9C1F-4CEC-95E5-A4F5B84C8146}" type="slidenum">
              <a:rPr lang="en-US" altLang="en-PK"/>
              <a:pPr/>
              <a:t>27</a:t>
            </a:fld>
            <a:endParaRPr lang="en-US" altLang="en-PK"/>
          </a:p>
        </p:txBody>
      </p:sp>
      <p:sp>
        <p:nvSpPr>
          <p:cNvPr id="155650" name="Rectangle 2">
            <a:extLst>
              <a:ext uri="{FF2B5EF4-FFF2-40B4-BE49-F238E27FC236}">
                <a16:creationId xmlns:a16="http://schemas.microsoft.com/office/drawing/2014/main" id="{E960E434-E39D-4C19-AF06-F6402C44D80B}"/>
              </a:ext>
            </a:extLst>
          </p:cNvPr>
          <p:cNvSpPr>
            <a:spLocks noGrp="1" noRot="1" noChangeAspect="1" noChangeArrowheads="1" noTextEdit="1"/>
          </p:cNvSpPr>
          <p:nvPr>
            <p:ph type="sldImg"/>
          </p:nvPr>
        </p:nvSpPr>
        <p:spPr>
          <a:ln/>
        </p:spPr>
      </p:sp>
      <p:sp>
        <p:nvSpPr>
          <p:cNvPr id="155651" name="Rectangle 3">
            <a:extLst>
              <a:ext uri="{FF2B5EF4-FFF2-40B4-BE49-F238E27FC236}">
                <a16:creationId xmlns:a16="http://schemas.microsoft.com/office/drawing/2014/main" id="{42D7E0FA-6A7F-4B77-BD5C-86E53D8C4EBF}"/>
              </a:ext>
            </a:extLst>
          </p:cNvPr>
          <p:cNvSpPr>
            <a:spLocks noGrp="1" noChangeArrowheads="1"/>
          </p:cNvSpPr>
          <p:nvPr>
            <p:ph type="body" idx="1"/>
          </p:nvPr>
        </p:nvSpPr>
        <p:spPr/>
        <p:txBody>
          <a:bodyPr/>
          <a:lstStyle/>
          <a:p>
            <a:endParaRPr lang="en-PK" altLang="en-PK"/>
          </a:p>
        </p:txBody>
      </p:sp>
    </p:spTree>
    <p:extLst>
      <p:ext uri="{BB962C8B-B14F-4D97-AF65-F5344CB8AC3E}">
        <p14:creationId xmlns:p14="http://schemas.microsoft.com/office/powerpoint/2010/main" val="408217946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97E7D3BD-805D-4114-A98A-207E207016DB}"/>
              </a:ext>
            </a:extLst>
          </p:cNvPr>
          <p:cNvSpPr>
            <a:spLocks noGrp="1" noChangeArrowheads="1"/>
          </p:cNvSpPr>
          <p:nvPr>
            <p:ph type="sldNum" sz="quarter" idx="5"/>
          </p:nvPr>
        </p:nvSpPr>
        <p:spPr>
          <a:ln/>
        </p:spPr>
        <p:txBody>
          <a:bodyPr/>
          <a:lstStyle/>
          <a:p>
            <a:fld id="{4794F0A2-94FE-43C3-8B7C-27A1A18108FB}" type="slidenum">
              <a:rPr lang="en-US" altLang="en-PK"/>
              <a:pPr/>
              <a:t>28</a:t>
            </a:fld>
            <a:endParaRPr lang="en-US" altLang="en-PK"/>
          </a:p>
        </p:txBody>
      </p:sp>
      <p:sp>
        <p:nvSpPr>
          <p:cNvPr id="209922" name="Rectangle 2">
            <a:extLst>
              <a:ext uri="{FF2B5EF4-FFF2-40B4-BE49-F238E27FC236}">
                <a16:creationId xmlns:a16="http://schemas.microsoft.com/office/drawing/2014/main" id="{DDB0CAF4-DBCF-4EB2-AF25-FC871B69D435}"/>
              </a:ext>
            </a:extLst>
          </p:cNvPr>
          <p:cNvSpPr>
            <a:spLocks noGrp="1" noRot="1" noChangeAspect="1" noChangeArrowheads="1" noTextEdit="1"/>
          </p:cNvSpPr>
          <p:nvPr>
            <p:ph type="sldImg"/>
          </p:nvPr>
        </p:nvSpPr>
        <p:spPr>
          <a:ln/>
        </p:spPr>
      </p:sp>
      <p:sp>
        <p:nvSpPr>
          <p:cNvPr id="209923" name="Rectangle 3">
            <a:extLst>
              <a:ext uri="{FF2B5EF4-FFF2-40B4-BE49-F238E27FC236}">
                <a16:creationId xmlns:a16="http://schemas.microsoft.com/office/drawing/2014/main" id="{3B57E512-F5BC-4CD7-A7A7-92CE8755401B}"/>
              </a:ext>
            </a:extLst>
          </p:cNvPr>
          <p:cNvSpPr>
            <a:spLocks noGrp="1" noChangeArrowheads="1"/>
          </p:cNvSpPr>
          <p:nvPr>
            <p:ph type="body" idx="1"/>
          </p:nvPr>
        </p:nvSpPr>
        <p:spPr/>
        <p:txBody>
          <a:bodyPr/>
          <a:lstStyle/>
          <a:p>
            <a:endParaRPr lang="en-PK" altLang="en-PK"/>
          </a:p>
        </p:txBody>
      </p:sp>
    </p:spTree>
    <p:extLst>
      <p:ext uri="{BB962C8B-B14F-4D97-AF65-F5344CB8AC3E}">
        <p14:creationId xmlns:p14="http://schemas.microsoft.com/office/powerpoint/2010/main" val="403713299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97E7D3BD-805D-4114-A98A-207E207016DB}"/>
              </a:ext>
            </a:extLst>
          </p:cNvPr>
          <p:cNvSpPr>
            <a:spLocks noGrp="1" noChangeArrowheads="1"/>
          </p:cNvSpPr>
          <p:nvPr>
            <p:ph type="sldNum" sz="quarter" idx="5"/>
          </p:nvPr>
        </p:nvSpPr>
        <p:spPr>
          <a:ln/>
        </p:spPr>
        <p:txBody>
          <a:bodyPr/>
          <a:lstStyle/>
          <a:p>
            <a:fld id="{4794F0A2-94FE-43C3-8B7C-27A1A18108FB}" type="slidenum">
              <a:rPr lang="en-US" altLang="en-PK"/>
              <a:pPr/>
              <a:t>29</a:t>
            </a:fld>
            <a:endParaRPr lang="en-US" altLang="en-PK"/>
          </a:p>
        </p:txBody>
      </p:sp>
      <p:sp>
        <p:nvSpPr>
          <p:cNvPr id="209922" name="Rectangle 2">
            <a:extLst>
              <a:ext uri="{FF2B5EF4-FFF2-40B4-BE49-F238E27FC236}">
                <a16:creationId xmlns:a16="http://schemas.microsoft.com/office/drawing/2014/main" id="{DDB0CAF4-DBCF-4EB2-AF25-FC871B69D435}"/>
              </a:ext>
            </a:extLst>
          </p:cNvPr>
          <p:cNvSpPr>
            <a:spLocks noGrp="1" noRot="1" noChangeAspect="1" noChangeArrowheads="1" noTextEdit="1"/>
          </p:cNvSpPr>
          <p:nvPr>
            <p:ph type="sldImg"/>
          </p:nvPr>
        </p:nvSpPr>
        <p:spPr>
          <a:ln/>
        </p:spPr>
      </p:sp>
      <p:sp>
        <p:nvSpPr>
          <p:cNvPr id="209923" name="Rectangle 3">
            <a:extLst>
              <a:ext uri="{FF2B5EF4-FFF2-40B4-BE49-F238E27FC236}">
                <a16:creationId xmlns:a16="http://schemas.microsoft.com/office/drawing/2014/main" id="{3B57E512-F5BC-4CD7-A7A7-92CE8755401B}"/>
              </a:ext>
            </a:extLst>
          </p:cNvPr>
          <p:cNvSpPr>
            <a:spLocks noGrp="1" noChangeArrowheads="1"/>
          </p:cNvSpPr>
          <p:nvPr>
            <p:ph type="body" idx="1"/>
          </p:nvPr>
        </p:nvSpPr>
        <p:spPr/>
        <p:txBody>
          <a:bodyPr/>
          <a:lstStyle/>
          <a:p>
            <a:endParaRPr lang="en-PK" altLang="en-PK"/>
          </a:p>
        </p:txBody>
      </p:sp>
    </p:spTree>
    <p:extLst>
      <p:ext uri="{BB962C8B-B14F-4D97-AF65-F5344CB8AC3E}">
        <p14:creationId xmlns:p14="http://schemas.microsoft.com/office/powerpoint/2010/main" val="121018493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97E7D3BD-805D-4114-A98A-207E207016DB}"/>
              </a:ext>
            </a:extLst>
          </p:cNvPr>
          <p:cNvSpPr>
            <a:spLocks noGrp="1" noChangeArrowheads="1"/>
          </p:cNvSpPr>
          <p:nvPr>
            <p:ph type="sldNum" sz="quarter" idx="5"/>
          </p:nvPr>
        </p:nvSpPr>
        <p:spPr>
          <a:ln/>
        </p:spPr>
        <p:txBody>
          <a:bodyPr/>
          <a:lstStyle/>
          <a:p>
            <a:fld id="{4794F0A2-94FE-43C3-8B7C-27A1A18108FB}" type="slidenum">
              <a:rPr lang="en-US" altLang="en-PK"/>
              <a:pPr/>
              <a:t>30</a:t>
            </a:fld>
            <a:endParaRPr lang="en-US" altLang="en-PK"/>
          </a:p>
        </p:txBody>
      </p:sp>
      <p:sp>
        <p:nvSpPr>
          <p:cNvPr id="209922" name="Rectangle 2">
            <a:extLst>
              <a:ext uri="{FF2B5EF4-FFF2-40B4-BE49-F238E27FC236}">
                <a16:creationId xmlns:a16="http://schemas.microsoft.com/office/drawing/2014/main" id="{DDB0CAF4-DBCF-4EB2-AF25-FC871B69D435}"/>
              </a:ext>
            </a:extLst>
          </p:cNvPr>
          <p:cNvSpPr>
            <a:spLocks noGrp="1" noRot="1" noChangeAspect="1" noChangeArrowheads="1" noTextEdit="1"/>
          </p:cNvSpPr>
          <p:nvPr>
            <p:ph type="sldImg"/>
          </p:nvPr>
        </p:nvSpPr>
        <p:spPr>
          <a:ln/>
        </p:spPr>
      </p:sp>
      <p:sp>
        <p:nvSpPr>
          <p:cNvPr id="209923" name="Rectangle 3">
            <a:extLst>
              <a:ext uri="{FF2B5EF4-FFF2-40B4-BE49-F238E27FC236}">
                <a16:creationId xmlns:a16="http://schemas.microsoft.com/office/drawing/2014/main" id="{3B57E512-F5BC-4CD7-A7A7-92CE8755401B}"/>
              </a:ext>
            </a:extLst>
          </p:cNvPr>
          <p:cNvSpPr>
            <a:spLocks noGrp="1" noChangeArrowheads="1"/>
          </p:cNvSpPr>
          <p:nvPr>
            <p:ph type="body" idx="1"/>
          </p:nvPr>
        </p:nvSpPr>
        <p:spPr/>
        <p:txBody>
          <a:bodyPr/>
          <a:lstStyle/>
          <a:p>
            <a:endParaRPr lang="en-PK" altLang="en-PK"/>
          </a:p>
        </p:txBody>
      </p:sp>
    </p:spTree>
    <p:extLst>
      <p:ext uri="{BB962C8B-B14F-4D97-AF65-F5344CB8AC3E}">
        <p14:creationId xmlns:p14="http://schemas.microsoft.com/office/powerpoint/2010/main" val="15414017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3</a:t>
            </a:fld>
            <a:endParaRPr lang="en-US"/>
          </a:p>
        </p:txBody>
      </p:sp>
    </p:spTree>
    <p:extLst>
      <p:ext uri="{BB962C8B-B14F-4D97-AF65-F5344CB8AC3E}">
        <p14:creationId xmlns:p14="http://schemas.microsoft.com/office/powerpoint/2010/main" val="287819842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97E7D3BD-805D-4114-A98A-207E207016DB}"/>
              </a:ext>
            </a:extLst>
          </p:cNvPr>
          <p:cNvSpPr>
            <a:spLocks noGrp="1" noChangeArrowheads="1"/>
          </p:cNvSpPr>
          <p:nvPr>
            <p:ph type="sldNum" sz="quarter" idx="5"/>
          </p:nvPr>
        </p:nvSpPr>
        <p:spPr>
          <a:ln/>
        </p:spPr>
        <p:txBody>
          <a:bodyPr/>
          <a:lstStyle/>
          <a:p>
            <a:fld id="{4794F0A2-94FE-43C3-8B7C-27A1A18108FB}" type="slidenum">
              <a:rPr lang="en-US" altLang="en-PK"/>
              <a:pPr/>
              <a:t>31</a:t>
            </a:fld>
            <a:endParaRPr lang="en-US" altLang="en-PK"/>
          </a:p>
        </p:txBody>
      </p:sp>
      <p:sp>
        <p:nvSpPr>
          <p:cNvPr id="209922" name="Rectangle 2">
            <a:extLst>
              <a:ext uri="{FF2B5EF4-FFF2-40B4-BE49-F238E27FC236}">
                <a16:creationId xmlns:a16="http://schemas.microsoft.com/office/drawing/2014/main" id="{DDB0CAF4-DBCF-4EB2-AF25-FC871B69D435}"/>
              </a:ext>
            </a:extLst>
          </p:cNvPr>
          <p:cNvSpPr>
            <a:spLocks noGrp="1" noRot="1" noChangeAspect="1" noChangeArrowheads="1" noTextEdit="1"/>
          </p:cNvSpPr>
          <p:nvPr>
            <p:ph type="sldImg"/>
          </p:nvPr>
        </p:nvSpPr>
        <p:spPr>
          <a:ln/>
        </p:spPr>
      </p:sp>
      <p:sp>
        <p:nvSpPr>
          <p:cNvPr id="209923" name="Rectangle 3">
            <a:extLst>
              <a:ext uri="{FF2B5EF4-FFF2-40B4-BE49-F238E27FC236}">
                <a16:creationId xmlns:a16="http://schemas.microsoft.com/office/drawing/2014/main" id="{3B57E512-F5BC-4CD7-A7A7-92CE8755401B}"/>
              </a:ext>
            </a:extLst>
          </p:cNvPr>
          <p:cNvSpPr>
            <a:spLocks noGrp="1" noChangeArrowheads="1"/>
          </p:cNvSpPr>
          <p:nvPr>
            <p:ph type="body" idx="1"/>
          </p:nvPr>
        </p:nvSpPr>
        <p:spPr/>
        <p:txBody>
          <a:bodyPr/>
          <a:lstStyle/>
          <a:p>
            <a:endParaRPr lang="en-PK" altLang="en-PK"/>
          </a:p>
        </p:txBody>
      </p:sp>
    </p:spTree>
    <p:extLst>
      <p:ext uri="{BB962C8B-B14F-4D97-AF65-F5344CB8AC3E}">
        <p14:creationId xmlns:p14="http://schemas.microsoft.com/office/powerpoint/2010/main" val="231796547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97E7D3BD-805D-4114-A98A-207E207016DB}"/>
              </a:ext>
            </a:extLst>
          </p:cNvPr>
          <p:cNvSpPr>
            <a:spLocks noGrp="1" noChangeArrowheads="1"/>
          </p:cNvSpPr>
          <p:nvPr>
            <p:ph type="sldNum" sz="quarter" idx="5"/>
          </p:nvPr>
        </p:nvSpPr>
        <p:spPr>
          <a:ln/>
        </p:spPr>
        <p:txBody>
          <a:bodyPr/>
          <a:lstStyle/>
          <a:p>
            <a:fld id="{4794F0A2-94FE-43C3-8B7C-27A1A18108FB}" type="slidenum">
              <a:rPr lang="en-US" altLang="en-PK"/>
              <a:pPr/>
              <a:t>32</a:t>
            </a:fld>
            <a:endParaRPr lang="en-US" altLang="en-PK"/>
          </a:p>
        </p:txBody>
      </p:sp>
      <p:sp>
        <p:nvSpPr>
          <p:cNvPr id="209922" name="Rectangle 2">
            <a:extLst>
              <a:ext uri="{FF2B5EF4-FFF2-40B4-BE49-F238E27FC236}">
                <a16:creationId xmlns:a16="http://schemas.microsoft.com/office/drawing/2014/main" id="{DDB0CAF4-DBCF-4EB2-AF25-FC871B69D435}"/>
              </a:ext>
            </a:extLst>
          </p:cNvPr>
          <p:cNvSpPr>
            <a:spLocks noGrp="1" noRot="1" noChangeAspect="1" noChangeArrowheads="1" noTextEdit="1"/>
          </p:cNvSpPr>
          <p:nvPr>
            <p:ph type="sldImg"/>
          </p:nvPr>
        </p:nvSpPr>
        <p:spPr>
          <a:ln/>
        </p:spPr>
      </p:sp>
      <p:sp>
        <p:nvSpPr>
          <p:cNvPr id="209923" name="Rectangle 3">
            <a:extLst>
              <a:ext uri="{FF2B5EF4-FFF2-40B4-BE49-F238E27FC236}">
                <a16:creationId xmlns:a16="http://schemas.microsoft.com/office/drawing/2014/main" id="{3B57E512-F5BC-4CD7-A7A7-92CE8755401B}"/>
              </a:ext>
            </a:extLst>
          </p:cNvPr>
          <p:cNvSpPr>
            <a:spLocks noGrp="1" noChangeArrowheads="1"/>
          </p:cNvSpPr>
          <p:nvPr>
            <p:ph type="body" idx="1"/>
          </p:nvPr>
        </p:nvSpPr>
        <p:spPr/>
        <p:txBody>
          <a:bodyPr/>
          <a:lstStyle/>
          <a:p>
            <a:endParaRPr lang="en-PK" altLang="en-PK"/>
          </a:p>
        </p:txBody>
      </p:sp>
    </p:spTree>
    <p:extLst>
      <p:ext uri="{BB962C8B-B14F-4D97-AF65-F5344CB8AC3E}">
        <p14:creationId xmlns:p14="http://schemas.microsoft.com/office/powerpoint/2010/main" val="340890164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97E7D3BD-805D-4114-A98A-207E207016DB}"/>
              </a:ext>
            </a:extLst>
          </p:cNvPr>
          <p:cNvSpPr>
            <a:spLocks noGrp="1" noChangeArrowheads="1"/>
          </p:cNvSpPr>
          <p:nvPr>
            <p:ph type="sldNum" sz="quarter" idx="5"/>
          </p:nvPr>
        </p:nvSpPr>
        <p:spPr>
          <a:ln/>
        </p:spPr>
        <p:txBody>
          <a:bodyPr/>
          <a:lstStyle/>
          <a:p>
            <a:fld id="{4794F0A2-94FE-43C3-8B7C-27A1A18108FB}" type="slidenum">
              <a:rPr lang="en-US" altLang="en-PK"/>
              <a:pPr/>
              <a:t>33</a:t>
            </a:fld>
            <a:endParaRPr lang="en-US" altLang="en-PK"/>
          </a:p>
        </p:txBody>
      </p:sp>
      <p:sp>
        <p:nvSpPr>
          <p:cNvPr id="209922" name="Rectangle 2">
            <a:extLst>
              <a:ext uri="{FF2B5EF4-FFF2-40B4-BE49-F238E27FC236}">
                <a16:creationId xmlns:a16="http://schemas.microsoft.com/office/drawing/2014/main" id="{DDB0CAF4-DBCF-4EB2-AF25-FC871B69D435}"/>
              </a:ext>
            </a:extLst>
          </p:cNvPr>
          <p:cNvSpPr>
            <a:spLocks noGrp="1" noRot="1" noChangeAspect="1" noChangeArrowheads="1" noTextEdit="1"/>
          </p:cNvSpPr>
          <p:nvPr>
            <p:ph type="sldImg"/>
          </p:nvPr>
        </p:nvSpPr>
        <p:spPr>
          <a:ln/>
        </p:spPr>
      </p:sp>
      <p:sp>
        <p:nvSpPr>
          <p:cNvPr id="209923" name="Rectangle 3">
            <a:extLst>
              <a:ext uri="{FF2B5EF4-FFF2-40B4-BE49-F238E27FC236}">
                <a16:creationId xmlns:a16="http://schemas.microsoft.com/office/drawing/2014/main" id="{3B57E512-F5BC-4CD7-A7A7-92CE8755401B}"/>
              </a:ext>
            </a:extLst>
          </p:cNvPr>
          <p:cNvSpPr>
            <a:spLocks noGrp="1" noChangeArrowheads="1"/>
          </p:cNvSpPr>
          <p:nvPr>
            <p:ph type="body" idx="1"/>
          </p:nvPr>
        </p:nvSpPr>
        <p:spPr/>
        <p:txBody>
          <a:bodyPr/>
          <a:lstStyle/>
          <a:p>
            <a:endParaRPr lang="en-PK" altLang="en-PK"/>
          </a:p>
        </p:txBody>
      </p:sp>
    </p:spTree>
    <p:extLst>
      <p:ext uri="{BB962C8B-B14F-4D97-AF65-F5344CB8AC3E}">
        <p14:creationId xmlns:p14="http://schemas.microsoft.com/office/powerpoint/2010/main" val="37138981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34</a:t>
            </a:fld>
            <a:endParaRPr lang="en-US"/>
          </a:p>
        </p:txBody>
      </p:sp>
    </p:spTree>
    <p:extLst>
      <p:ext uri="{BB962C8B-B14F-4D97-AF65-F5344CB8AC3E}">
        <p14:creationId xmlns:p14="http://schemas.microsoft.com/office/powerpoint/2010/main" val="410244413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35</a:t>
            </a:fld>
            <a:endParaRPr lang="en-US"/>
          </a:p>
        </p:txBody>
      </p:sp>
    </p:spTree>
    <p:extLst>
      <p:ext uri="{BB962C8B-B14F-4D97-AF65-F5344CB8AC3E}">
        <p14:creationId xmlns:p14="http://schemas.microsoft.com/office/powerpoint/2010/main" val="263227765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36</a:t>
            </a:fld>
            <a:endParaRPr lang="en-US"/>
          </a:p>
        </p:txBody>
      </p:sp>
    </p:spTree>
    <p:extLst>
      <p:ext uri="{BB962C8B-B14F-4D97-AF65-F5344CB8AC3E}">
        <p14:creationId xmlns:p14="http://schemas.microsoft.com/office/powerpoint/2010/main" val="133949540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37</a:t>
            </a:fld>
            <a:endParaRPr lang="en-US"/>
          </a:p>
        </p:txBody>
      </p:sp>
    </p:spTree>
    <p:extLst>
      <p:ext uri="{BB962C8B-B14F-4D97-AF65-F5344CB8AC3E}">
        <p14:creationId xmlns:p14="http://schemas.microsoft.com/office/powerpoint/2010/main" val="114520230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AC75567-6F42-E44E-A690-0C4C0CEAC71C}" type="slidenum">
              <a:rPr lang="en-US" smtClean="0"/>
              <a:pPr/>
              <a:t>38</a:t>
            </a:fld>
            <a:endParaRPr lang="en-US"/>
          </a:p>
        </p:txBody>
      </p:sp>
    </p:spTree>
    <p:extLst>
      <p:ext uri="{BB962C8B-B14F-4D97-AF65-F5344CB8AC3E}">
        <p14:creationId xmlns:p14="http://schemas.microsoft.com/office/powerpoint/2010/main" val="241116427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lgn="just"/>
            <a:r>
              <a:rPr lang="en-GB" dirty="0"/>
              <a:t>A code with high Dependency in code,</a:t>
            </a:r>
            <a:r>
              <a:rPr lang="en-GB" baseline="0" dirty="0"/>
              <a:t> </a:t>
            </a:r>
            <a:r>
              <a:rPr lang="en-GB" dirty="0"/>
              <a:t>Communication,</a:t>
            </a:r>
            <a:r>
              <a:rPr lang="en-GB" baseline="0" dirty="0"/>
              <a:t> and </a:t>
            </a:r>
            <a:r>
              <a:rPr lang="en-GB" dirty="0"/>
              <a:t>Synchronization</a:t>
            </a:r>
            <a:r>
              <a:rPr lang="en-GB" baseline="0" dirty="0"/>
              <a:t> decreases its suitability to parallelize it.</a:t>
            </a:r>
            <a:endParaRPr lang="fr-FR" dirty="0"/>
          </a:p>
          <a:p>
            <a:endParaRPr lang="en-US" dirty="0"/>
          </a:p>
        </p:txBody>
      </p:sp>
      <p:sp>
        <p:nvSpPr>
          <p:cNvPr id="4" name="Slide Number Placeholder 3"/>
          <p:cNvSpPr>
            <a:spLocks noGrp="1"/>
          </p:cNvSpPr>
          <p:nvPr>
            <p:ph type="sldNum" sz="quarter" idx="10"/>
          </p:nvPr>
        </p:nvSpPr>
        <p:spPr/>
        <p:txBody>
          <a:bodyPr/>
          <a:lstStyle/>
          <a:p>
            <a:fld id="{5E962462-A09B-4CFD-AF57-739E06B33376}" type="slidenum">
              <a:rPr lang="en-US" smtClean="0"/>
              <a:pPr/>
              <a:t>44</a:t>
            </a:fld>
            <a:endParaRPr lang="en-US"/>
          </a:p>
        </p:txBody>
      </p:sp>
    </p:spTree>
    <p:extLst>
      <p:ext uri="{BB962C8B-B14F-4D97-AF65-F5344CB8AC3E}">
        <p14:creationId xmlns:p14="http://schemas.microsoft.com/office/powerpoint/2010/main" val="111953535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In general, when synchronization is expensive, coarse granularity is preferred whereas if there are few units of execution and time disparity, fine granularity is desired.</a:t>
            </a:r>
          </a:p>
          <a:p>
            <a:br>
              <a:rPr lang="en-US" dirty="0"/>
            </a:br>
            <a:endParaRPr lang="en-US" dirty="0"/>
          </a:p>
        </p:txBody>
      </p:sp>
      <p:sp>
        <p:nvSpPr>
          <p:cNvPr id="4" name="Slide Number Placeholder 3"/>
          <p:cNvSpPr>
            <a:spLocks noGrp="1"/>
          </p:cNvSpPr>
          <p:nvPr>
            <p:ph type="sldNum" sz="quarter" idx="10"/>
          </p:nvPr>
        </p:nvSpPr>
        <p:spPr/>
        <p:txBody>
          <a:bodyPr/>
          <a:lstStyle/>
          <a:p>
            <a:fld id="{5E962462-A09B-4CFD-AF57-739E06B33376}" type="slidenum">
              <a:rPr lang="en-US" smtClean="0"/>
              <a:pPr/>
              <a:t>57</a:t>
            </a:fld>
            <a:endParaRPr lang="en-US"/>
          </a:p>
        </p:txBody>
      </p:sp>
    </p:spTree>
    <p:extLst>
      <p:ext uri="{BB962C8B-B14F-4D97-AF65-F5344CB8AC3E}">
        <p14:creationId xmlns:p14="http://schemas.microsoft.com/office/powerpoint/2010/main" val="16824571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Bit-level parallelism</a:t>
            </a:r>
            <a:r>
              <a:rPr lang="en-US" sz="1200" b="0" i="0" kern="1200" dirty="0">
                <a:solidFill>
                  <a:schemeClr val="tx1"/>
                </a:solidFill>
                <a:effectLst/>
                <a:latin typeface="+mn-lt"/>
                <a:ea typeface="+mn-ea"/>
                <a:cs typeface="+mn-cs"/>
              </a:rPr>
              <a:t> is a form of </a:t>
            </a:r>
            <a:r>
              <a:rPr lang="en-US" sz="1200" b="0" i="0" u="none" strike="noStrike" kern="1200" dirty="0">
                <a:solidFill>
                  <a:schemeClr val="tx1"/>
                </a:solidFill>
                <a:effectLst/>
                <a:latin typeface="+mn-lt"/>
                <a:ea typeface="+mn-ea"/>
                <a:cs typeface="+mn-cs"/>
                <a:hlinkClick r:id="rId3" tooltip="Parallel computing"/>
              </a:rPr>
              <a:t>parallel computing</a:t>
            </a:r>
            <a:r>
              <a:rPr lang="en-US" sz="1200" b="0" i="0" kern="1200" dirty="0">
                <a:solidFill>
                  <a:schemeClr val="tx1"/>
                </a:solidFill>
                <a:effectLst/>
                <a:latin typeface="+mn-lt"/>
                <a:ea typeface="+mn-ea"/>
                <a:cs typeface="+mn-cs"/>
              </a:rPr>
              <a:t> based on increasing </a:t>
            </a:r>
            <a:r>
              <a:rPr lang="en-US" sz="1200" b="0" i="0" u="none" strike="noStrike" kern="1200" dirty="0">
                <a:solidFill>
                  <a:schemeClr val="tx1"/>
                </a:solidFill>
                <a:effectLst/>
                <a:latin typeface="+mn-lt"/>
                <a:ea typeface="+mn-ea"/>
                <a:cs typeface="+mn-cs"/>
                <a:hlinkClick r:id="rId4" tooltip="Word (data type)"/>
              </a:rPr>
              <a:t>processor word size</a:t>
            </a:r>
            <a:r>
              <a:rPr lang="en-US" sz="1200" b="0" i="0" kern="1200" dirty="0">
                <a:solidFill>
                  <a:schemeClr val="tx1"/>
                </a:solidFill>
                <a:effectLst/>
                <a:latin typeface="+mn-lt"/>
                <a:ea typeface="+mn-ea"/>
                <a:cs typeface="+mn-cs"/>
              </a:rPr>
              <a:t>. Increasing the word size reduces the number of instructions the processor must execute in order to perform an operation on variables whose sizes are greater than the length of the word. </a:t>
            </a:r>
          </a:p>
          <a:p>
            <a:endParaRPr lang="en-US" sz="1200" b="0" i="0" kern="1200" dirty="0">
              <a:solidFill>
                <a:schemeClr val="tx1"/>
              </a:solidFill>
              <a:effectLst/>
              <a:latin typeface="+mn-lt"/>
              <a:ea typeface="+mn-ea"/>
              <a:cs typeface="+mn-cs"/>
            </a:endParaRPr>
          </a:p>
          <a:p>
            <a:endParaRPr lang="en-US" dirty="0"/>
          </a:p>
          <a:p>
            <a:r>
              <a:rPr lang="en-US" sz="1200" b="1" i="0" kern="1200" dirty="0">
                <a:solidFill>
                  <a:schemeClr val="tx1"/>
                </a:solidFill>
                <a:effectLst/>
                <a:latin typeface="+mn-lt"/>
                <a:ea typeface="+mn-ea"/>
                <a:cs typeface="+mn-cs"/>
              </a:rPr>
              <a:t>Instruction-level parallelism</a:t>
            </a:r>
            <a:r>
              <a:rPr lang="en-US" sz="1200" b="0" i="0" kern="1200" dirty="0">
                <a:solidFill>
                  <a:schemeClr val="tx1"/>
                </a:solidFill>
                <a:effectLst/>
                <a:latin typeface="+mn-lt"/>
                <a:ea typeface="+mn-ea"/>
                <a:cs typeface="+mn-cs"/>
              </a:rPr>
              <a:t> means the simultaneous execution of multiple instructions from a program. While pipelining is a form of ILP, we must exploit it to achieve parallel execution of the instructions in the instruction stream.</a:t>
            </a:r>
            <a:endParaRPr lang="en-US" dirty="0"/>
          </a:p>
        </p:txBody>
      </p:sp>
      <p:sp>
        <p:nvSpPr>
          <p:cNvPr id="4" name="Slide Number Placeholder 3"/>
          <p:cNvSpPr>
            <a:spLocks noGrp="1"/>
          </p:cNvSpPr>
          <p:nvPr>
            <p:ph type="sldNum" sz="quarter" idx="10"/>
          </p:nvPr>
        </p:nvSpPr>
        <p:spPr/>
        <p:txBody>
          <a:bodyPr/>
          <a:lstStyle/>
          <a:p>
            <a:fld id="{5E962462-A09B-4CFD-AF57-739E06B33376}" type="slidenum">
              <a:rPr lang="en-US" smtClean="0"/>
              <a:pPr/>
              <a:t>4</a:t>
            </a:fld>
            <a:endParaRPr lang="en-US"/>
          </a:p>
        </p:txBody>
      </p:sp>
    </p:spTree>
    <p:extLst>
      <p:ext uri="{BB962C8B-B14F-4D97-AF65-F5344CB8AC3E}">
        <p14:creationId xmlns:p14="http://schemas.microsoft.com/office/powerpoint/2010/main" val="150907613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dirty="0"/>
            </a:br>
            <a:endParaRPr lang="en-US" dirty="0"/>
          </a:p>
        </p:txBody>
      </p:sp>
      <p:sp>
        <p:nvSpPr>
          <p:cNvPr id="4" name="Slide Number Placeholder 3"/>
          <p:cNvSpPr>
            <a:spLocks noGrp="1"/>
          </p:cNvSpPr>
          <p:nvPr>
            <p:ph type="sldNum" sz="quarter" idx="10"/>
          </p:nvPr>
        </p:nvSpPr>
        <p:spPr/>
        <p:txBody>
          <a:bodyPr/>
          <a:lstStyle/>
          <a:p>
            <a:fld id="{5E962462-A09B-4CFD-AF57-739E06B33376}" type="slidenum">
              <a:rPr lang="en-US" smtClean="0"/>
              <a:pPr/>
              <a:t>59</a:t>
            </a:fld>
            <a:endParaRPr lang="en-US"/>
          </a:p>
        </p:txBody>
      </p:sp>
    </p:spTree>
    <p:extLst>
      <p:ext uri="{BB962C8B-B14F-4D97-AF65-F5344CB8AC3E}">
        <p14:creationId xmlns:p14="http://schemas.microsoft.com/office/powerpoint/2010/main" val="18894635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dirty="0"/>
            </a:br>
            <a:endParaRPr lang="en-US" dirty="0"/>
          </a:p>
        </p:txBody>
      </p:sp>
      <p:sp>
        <p:nvSpPr>
          <p:cNvPr id="4" name="Slide Number Placeholder 3"/>
          <p:cNvSpPr>
            <a:spLocks noGrp="1"/>
          </p:cNvSpPr>
          <p:nvPr>
            <p:ph type="sldNum" sz="quarter" idx="10"/>
          </p:nvPr>
        </p:nvSpPr>
        <p:spPr/>
        <p:txBody>
          <a:bodyPr/>
          <a:lstStyle/>
          <a:p>
            <a:fld id="{5E962462-A09B-4CFD-AF57-739E06B33376}" type="slidenum">
              <a:rPr lang="en-US" smtClean="0"/>
              <a:pPr/>
              <a:t>60</a:t>
            </a:fld>
            <a:endParaRPr lang="en-US"/>
          </a:p>
        </p:txBody>
      </p:sp>
    </p:spTree>
    <p:extLst>
      <p:ext uri="{BB962C8B-B14F-4D97-AF65-F5344CB8AC3E}">
        <p14:creationId xmlns:p14="http://schemas.microsoft.com/office/powerpoint/2010/main" val="170614846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AC75567-6F42-E44E-A690-0C4C0CEAC71C}" type="slidenum">
              <a:rPr lang="en-US" smtClean="0"/>
              <a:pPr/>
              <a:t>64</a:t>
            </a:fld>
            <a:endParaRPr lang="en-US"/>
          </a:p>
        </p:txBody>
      </p:sp>
    </p:spTree>
    <p:extLst>
      <p:ext uri="{BB962C8B-B14F-4D97-AF65-F5344CB8AC3E}">
        <p14:creationId xmlns:p14="http://schemas.microsoft.com/office/powerpoint/2010/main" val="34363177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dirty="0"/>
            </a:br>
            <a:endParaRPr lang="en-US" dirty="0"/>
          </a:p>
        </p:txBody>
      </p:sp>
      <p:sp>
        <p:nvSpPr>
          <p:cNvPr id="4" name="Slide Number Placeholder 3"/>
          <p:cNvSpPr>
            <a:spLocks noGrp="1"/>
          </p:cNvSpPr>
          <p:nvPr>
            <p:ph type="sldNum" sz="quarter" idx="10"/>
          </p:nvPr>
        </p:nvSpPr>
        <p:spPr/>
        <p:txBody>
          <a:bodyPr/>
          <a:lstStyle/>
          <a:p>
            <a:fld id="{5E962462-A09B-4CFD-AF57-739E06B33376}" type="slidenum">
              <a:rPr lang="en-US" smtClean="0"/>
              <a:pPr/>
              <a:t>69</a:t>
            </a:fld>
            <a:endParaRPr lang="en-US"/>
          </a:p>
        </p:txBody>
      </p:sp>
    </p:spTree>
    <p:extLst>
      <p:ext uri="{BB962C8B-B14F-4D97-AF65-F5344CB8AC3E}">
        <p14:creationId xmlns:p14="http://schemas.microsoft.com/office/powerpoint/2010/main" val="265412538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dirty="0"/>
            </a:br>
            <a:endParaRPr lang="en-US" dirty="0"/>
          </a:p>
        </p:txBody>
      </p:sp>
      <p:sp>
        <p:nvSpPr>
          <p:cNvPr id="4" name="Slide Number Placeholder 3"/>
          <p:cNvSpPr>
            <a:spLocks noGrp="1"/>
          </p:cNvSpPr>
          <p:nvPr>
            <p:ph type="sldNum" sz="quarter" idx="10"/>
          </p:nvPr>
        </p:nvSpPr>
        <p:spPr/>
        <p:txBody>
          <a:bodyPr/>
          <a:lstStyle/>
          <a:p>
            <a:fld id="{5E962462-A09B-4CFD-AF57-739E06B33376}" type="slidenum">
              <a:rPr lang="en-US" smtClean="0"/>
              <a:pPr/>
              <a:t>74</a:t>
            </a:fld>
            <a:endParaRPr lang="en-US"/>
          </a:p>
        </p:txBody>
      </p:sp>
    </p:spTree>
    <p:extLst>
      <p:ext uri="{BB962C8B-B14F-4D97-AF65-F5344CB8AC3E}">
        <p14:creationId xmlns:p14="http://schemas.microsoft.com/office/powerpoint/2010/main" val="32899093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6</a:t>
            </a:fld>
            <a:endParaRPr lang="en-US"/>
          </a:p>
        </p:txBody>
      </p:sp>
    </p:spTree>
    <p:extLst>
      <p:ext uri="{BB962C8B-B14F-4D97-AF65-F5344CB8AC3E}">
        <p14:creationId xmlns:p14="http://schemas.microsoft.com/office/powerpoint/2010/main" val="24956364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7</a:t>
            </a:fld>
            <a:endParaRPr lang="en-US"/>
          </a:p>
        </p:txBody>
      </p:sp>
    </p:spTree>
    <p:extLst>
      <p:ext uri="{BB962C8B-B14F-4D97-AF65-F5344CB8AC3E}">
        <p14:creationId xmlns:p14="http://schemas.microsoft.com/office/powerpoint/2010/main" val="12004940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0" i="0" kern="1200" dirty="0">
                <a:solidFill>
                  <a:schemeClr val="tx1"/>
                </a:solidFill>
                <a:effectLst/>
                <a:latin typeface="+mn-lt"/>
                <a:ea typeface="+mn-ea"/>
                <a:cs typeface="+mn-cs"/>
              </a:rPr>
              <a:t>Moore's law is the observation that the number of transistors in a dense integrated circuit doubles about every two years. Moore's law is an observation and projection of a historical trend</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8</a:t>
            </a:fld>
            <a:endParaRPr lang="en-US"/>
          </a:p>
        </p:txBody>
      </p:sp>
    </p:spTree>
    <p:extLst>
      <p:ext uri="{BB962C8B-B14F-4D97-AF65-F5344CB8AC3E}">
        <p14:creationId xmlns:p14="http://schemas.microsoft.com/office/powerpoint/2010/main" val="33141059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B87F4DA-0C57-43BF-904C-50EE3F0C87D0}" type="slidenum">
              <a:rPr lang="en-US"/>
              <a:pPr/>
              <a:t>9</a:t>
            </a:fld>
            <a:endParaRPr lang="en-US"/>
          </a:p>
        </p:txBody>
      </p:sp>
      <p:sp>
        <p:nvSpPr>
          <p:cNvPr id="73730" name="Rectangle 2"/>
          <p:cNvSpPr>
            <a:spLocks noGrp="1" noRot="1" noChangeAspect="1" noChangeArrowheads="1" noTextEdit="1"/>
          </p:cNvSpPr>
          <p:nvPr>
            <p:ph type="sldImg"/>
          </p:nvPr>
        </p:nvSpPr>
        <p:spPr>
          <a:ln/>
        </p:spPr>
      </p:sp>
      <p:sp>
        <p:nvSpPr>
          <p:cNvPr id="73731" name="Rectangle 3"/>
          <p:cNvSpPr>
            <a:spLocks noGrp="1" noChangeArrowheads="1"/>
          </p:cNvSpPr>
          <p:nvPr>
            <p:ph type="body" idx="1"/>
          </p:nvPr>
        </p:nvSpPr>
        <p:spPr/>
        <p:txBody>
          <a:bodyPr/>
          <a:lstStyle/>
          <a:p>
            <a:endParaRPr lang="en-GB"/>
          </a:p>
        </p:txBody>
      </p:sp>
    </p:spTree>
    <p:extLst>
      <p:ext uri="{BB962C8B-B14F-4D97-AF65-F5344CB8AC3E}">
        <p14:creationId xmlns:p14="http://schemas.microsoft.com/office/powerpoint/2010/main" val="33770988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B87F4DA-0C57-43BF-904C-50EE3F0C87D0}" type="slidenum">
              <a:rPr lang="en-US"/>
              <a:pPr/>
              <a:t>10</a:t>
            </a:fld>
            <a:endParaRPr lang="en-US"/>
          </a:p>
        </p:txBody>
      </p:sp>
      <p:sp>
        <p:nvSpPr>
          <p:cNvPr id="73730" name="Rectangle 2"/>
          <p:cNvSpPr>
            <a:spLocks noGrp="1" noRot="1" noChangeAspect="1" noChangeArrowheads="1" noTextEdit="1"/>
          </p:cNvSpPr>
          <p:nvPr>
            <p:ph type="sldImg"/>
          </p:nvPr>
        </p:nvSpPr>
        <p:spPr>
          <a:ln/>
        </p:spPr>
      </p:sp>
      <p:sp>
        <p:nvSpPr>
          <p:cNvPr id="73731" name="Rectangle 3"/>
          <p:cNvSpPr>
            <a:spLocks noGrp="1" noChangeArrowheads="1"/>
          </p:cNvSpPr>
          <p:nvPr>
            <p:ph type="body" idx="1"/>
          </p:nvPr>
        </p:nvSpPr>
        <p:spPr/>
        <p:txBody>
          <a:bodyPr/>
          <a:lstStyle/>
          <a:p>
            <a:endParaRPr lang="en-GB"/>
          </a:p>
        </p:txBody>
      </p:sp>
    </p:spTree>
    <p:extLst>
      <p:ext uri="{BB962C8B-B14F-4D97-AF65-F5344CB8AC3E}">
        <p14:creationId xmlns:p14="http://schemas.microsoft.com/office/powerpoint/2010/main" val="1670909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58B0192B-E1F2-4D51-9245-C9CE8F612D86}" type="datetimeFigureOut">
              <a:rPr lang="en-US" smtClean="0"/>
              <a:pPr/>
              <a:t>2/14/2022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5C2CBD0-4E8A-462D-9424-859647FC3ED0}"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8B0192B-E1F2-4D51-9245-C9CE8F612D86}" type="datetimeFigureOut">
              <a:rPr lang="en-US" smtClean="0"/>
              <a:pPr/>
              <a:t>2/14/2022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5C2CBD0-4E8A-462D-9424-859647FC3ED0}"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8B0192B-E1F2-4D51-9245-C9CE8F612D86}" type="datetimeFigureOut">
              <a:rPr lang="en-US" smtClean="0"/>
              <a:pPr/>
              <a:t>2/14/2022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5C2CBD0-4E8A-462D-9424-859647FC3ED0}"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8B0192B-E1F2-4D51-9245-C9CE8F612D86}" type="datetimeFigureOut">
              <a:rPr lang="en-US" smtClean="0"/>
              <a:pPr/>
              <a:t>2/14/2022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5C2CBD0-4E8A-462D-9424-859647FC3ED0}" type="slidenum">
              <a:rPr lang="en-US" smtClean="0"/>
              <a:pPr/>
              <a:t>‹#›</a:t>
            </a:fld>
            <a:endParaRPr lang="en-US"/>
          </a:p>
        </p:txBody>
      </p:sp>
    </p:spTree>
    <p:extLst>
      <p:ext uri="{BB962C8B-B14F-4D97-AF65-F5344CB8AC3E}">
        <p14:creationId xmlns:p14="http://schemas.microsoft.com/office/powerpoint/2010/main" val="30245425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and Text under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391400" cy="579437"/>
          </a:xfrm>
        </p:spPr>
        <p:txBody>
          <a:bodyPr/>
          <a:lstStyle/>
          <a:p>
            <a:r>
              <a:rPr lang="en-US"/>
              <a:t>Click to edit Master title style</a:t>
            </a:r>
          </a:p>
        </p:txBody>
      </p:sp>
      <p:sp>
        <p:nvSpPr>
          <p:cNvPr id="3" name="Text Placeholder 2"/>
          <p:cNvSpPr>
            <a:spLocks noGrp="1"/>
          </p:cNvSpPr>
          <p:nvPr>
            <p:ph type="body" sz="half" idx="1"/>
          </p:nvPr>
        </p:nvSpPr>
        <p:spPr>
          <a:xfrm>
            <a:off x="457200" y="3810000"/>
            <a:ext cx="8229600" cy="2578100"/>
          </a:xfrm>
        </p:spPr>
        <p:txBody>
          <a:bodyPr/>
          <a:lstStyle>
            <a:lvl1pPr>
              <a:defRPr sz="2000"/>
            </a:lvl1pPr>
            <a:lvl2pPr>
              <a:defRPr sz="1800"/>
            </a:lvl2pPr>
            <a:lvl3pPr>
              <a:defRPr sz="16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49172273"/>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80533" y="59269"/>
            <a:ext cx="8229600" cy="766762"/>
          </a:xfrm>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8B0192B-E1F2-4D51-9245-C9CE8F612D86}" type="datetimeFigureOut">
              <a:rPr lang="en-US" smtClean="0"/>
              <a:pPr/>
              <a:t>2/14/2022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5C2CBD0-4E8A-462D-9424-859647FC3ED0}" type="slidenum">
              <a:rPr lang="en-US" smtClean="0"/>
              <a:pPr/>
              <a:t>‹#›</a:t>
            </a:fld>
            <a:endParaRPr lang="en-US"/>
          </a:p>
        </p:txBody>
      </p:sp>
      <p:sp>
        <p:nvSpPr>
          <p:cNvPr id="7" name="Picture Placeholder 7"/>
          <p:cNvSpPr>
            <a:spLocks noGrp="1"/>
          </p:cNvSpPr>
          <p:nvPr>
            <p:ph type="pic" sz="quarter" idx="13"/>
          </p:nvPr>
        </p:nvSpPr>
        <p:spPr>
          <a:xfrm>
            <a:off x="50799" y="50799"/>
            <a:ext cx="863601" cy="863601"/>
          </a:xfrm>
          <a:blipFill>
            <a:blip r:embed="rId2"/>
            <a:stretch>
              <a:fillRect/>
            </a:stretch>
          </a:blipFill>
        </p:spPr>
        <p:txBody>
          <a:bodyPr/>
          <a:lstStyle/>
          <a:p>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8B0192B-E1F2-4D51-9245-C9CE8F612D86}" type="datetimeFigureOut">
              <a:rPr lang="en-US" smtClean="0"/>
              <a:pPr/>
              <a:t>2/14/2022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5C2CBD0-4E8A-462D-9424-859647FC3ED0}"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8B0192B-E1F2-4D51-9245-C9CE8F612D86}" type="datetimeFigureOut">
              <a:rPr lang="en-US" smtClean="0"/>
              <a:pPr/>
              <a:t>2/14/2022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5C2CBD0-4E8A-462D-9424-859647FC3ED0}"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8B0192B-E1F2-4D51-9245-C9CE8F612D86}" type="datetimeFigureOut">
              <a:rPr lang="en-US" smtClean="0"/>
              <a:pPr/>
              <a:t>2/14/2022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5C2CBD0-4E8A-462D-9424-859647FC3ED0}"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8B0192B-E1F2-4D51-9245-C9CE8F612D86}" type="datetimeFigureOut">
              <a:rPr lang="en-US" smtClean="0"/>
              <a:pPr/>
              <a:t>2/14/2022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5C2CBD0-4E8A-462D-9424-859647FC3ED0}"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8B0192B-E1F2-4D51-9245-C9CE8F612D86}" type="datetimeFigureOut">
              <a:rPr lang="en-US" smtClean="0"/>
              <a:pPr/>
              <a:t>2/14/2022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5C2CBD0-4E8A-462D-9424-859647FC3ED0}"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8B0192B-E1F2-4D51-9245-C9CE8F612D86}" type="datetimeFigureOut">
              <a:rPr lang="en-US" smtClean="0"/>
              <a:pPr/>
              <a:t>2/14/2022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5C2CBD0-4E8A-462D-9424-859647FC3ED0}"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8B0192B-E1F2-4D51-9245-C9CE8F612D86}" type="datetimeFigureOut">
              <a:rPr lang="en-US" smtClean="0"/>
              <a:pPr/>
              <a:t>2/14/2022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5C2CBD0-4E8A-462D-9424-859647FC3ED0}"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8B0192B-E1F2-4D51-9245-C9CE8F612D86}" type="datetimeFigureOut">
              <a:rPr lang="en-US" smtClean="0"/>
              <a:pPr/>
              <a:t>2/14/2022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5C2CBD0-4E8A-462D-9424-859647FC3ED0}" type="slidenum">
              <a:rPr lang="en-US" smtClean="0"/>
              <a:pPr/>
              <a:t>‹#›</a:t>
            </a:fld>
            <a:endParaRPr lang="en-US"/>
          </a:p>
        </p:txBody>
      </p:sp>
      <p:pic>
        <p:nvPicPr>
          <p:cNvPr id="8" name="Picture 7"/>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25401" y="16934"/>
            <a:ext cx="728131" cy="728131"/>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13.jpe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2.xml"/><Relationship Id="rId1" Type="http://schemas.openxmlformats.org/officeDocument/2006/relationships/vmlDrawing" Target="../drawings/vmlDrawing1.vml"/><Relationship Id="rId5" Type="http://schemas.openxmlformats.org/officeDocument/2006/relationships/image" Target="../media/image14.png"/><Relationship Id="rId4" Type="http://schemas.openxmlformats.org/officeDocument/2006/relationships/oleObject" Target="../embeddings/oleObject1.bin"/></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2.xml"/><Relationship Id="rId1" Type="http://schemas.openxmlformats.org/officeDocument/2006/relationships/vmlDrawing" Target="../drawings/vmlDrawing2.vml"/><Relationship Id="rId5" Type="http://schemas.openxmlformats.org/officeDocument/2006/relationships/image" Target="../media/image15.png"/><Relationship Id="rId4" Type="http://schemas.openxmlformats.org/officeDocument/2006/relationships/oleObject" Target="../embeddings/oleObject2.bin"/></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26.gif"/><Relationship Id="rId1" Type="http://schemas.openxmlformats.org/officeDocument/2006/relationships/slideLayout" Target="../slideLayouts/slideLayout12.xml"/><Relationship Id="rId4" Type="http://schemas.openxmlformats.org/officeDocument/2006/relationships/image" Target="../media/image30.e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image" Target="../media/image27.png"/><Relationship Id="rId1" Type="http://schemas.openxmlformats.org/officeDocument/2006/relationships/slideLayout" Target="../slideLayouts/slideLayout12.xml"/><Relationship Id="rId4" Type="http://schemas.openxmlformats.org/officeDocument/2006/relationships/image" Target="../media/image32.emf"/></Relationships>
</file>

<file path=ppt/slides/_rels/slide5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9.xml"/><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9636" y="1882775"/>
            <a:ext cx="8991600" cy="1622425"/>
          </a:xfrm>
        </p:spPr>
        <p:txBody>
          <a:bodyPr>
            <a:normAutofit fontScale="90000"/>
          </a:bodyPr>
          <a:lstStyle/>
          <a:p>
            <a:r>
              <a:rPr lang="en-US" b="1" dirty="0">
                <a:solidFill>
                  <a:srgbClr val="160C5C"/>
                </a:solidFill>
              </a:rPr>
              <a:t>Parallel and Distributed Computing Overview</a:t>
            </a:r>
            <a:br>
              <a:rPr lang="en-US" b="1" dirty="0">
                <a:solidFill>
                  <a:srgbClr val="160C5C"/>
                </a:solidFill>
              </a:rPr>
            </a:br>
            <a:r>
              <a:rPr lang="en-US" sz="2600" dirty="0"/>
              <a:t>(</a:t>
            </a:r>
            <a:r>
              <a:rPr lang="en-US" sz="2600"/>
              <a:t>CS 3006)</a:t>
            </a:r>
            <a:endParaRPr lang="en-US" sz="2600" dirty="0"/>
          </a:p>
        </p:txBody>
      </p:sp>
      <p:sp>
        <p:nvSpPr>
          <p:cNvPr id="3" name="Subtitle 2"/>
          <p:cNvSpPr>
            <a:spLocks noGrp="1"/>
          </p:cNvSpPr>
          <p:nvPr>
            <p:ph type="subTitle" idx="1"/>
          </p:nvPr>
        </p:nvSpPr>
        <p:spPr>
          <a:xfrm>
            <a:off x="228600" y="4114800"/>
            <a:ext cx="8686800" cy="2590800"/>
          </a:xfrm>
        </p:spPr>
        <p:txBody>
          <a:bodyPr>
            <a:normAutofit/>
          </a:bodyPr>
          <a:lstStyle/>
          <a:p>
            <a:endParaRPr lang="en-US" sz="2600" dirty="0"/>
          </a:p>
          <a:p>
            <a:r>
              <a:rPr lang="en-US" sz="2600" dirty="0"/>
              <a:t>Dr. </a:t>
            </a:r>
            <a:r>
              <a:rPr lang="en-US" sz="2600"/>
              <a:t>Shujaat Hussain</a:t>
            </a:r>
          </a:p>
          <a:p>
            <a:r>
              <a:rPr lang="en-US" sz="2800"/>
              <a:t>National </a:t>
            </a:r>
            <a:r>
              <a:rPr lang="en-US" sz="2800" dirty="0"/>
              <a:t>University of Computer &amp; Emerging Sciences</a:t>
            </a:r>
            <a:r>
              <a:rPr lang="en-US" sz="2600" dirty="0"/>
              <a:t>, Islamabad Campus</a:t>
            </a:r>
          </a:p>
        </p:txBody>
      </p:sp>
    </p:spTree>
    <p:extLst>
      <p:ext uri="{BB962C8B-B14F-4D97-AF65-F5344CB8AC3E}">
        <p14:creationId xmlns:p14="http://schemas.microsoft.com/office/powerpoint/2010/main" val="24527019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066800" y="152400"/>
            <a:ext cx="6705600" cy="6132125"/>
          </a:xfrm>
          <a:prstGeom prst="rect">
            <a:avLst/>
          </a:prstGeom>
        </p:spPr>
      </p:pic>
      <p:sp>
        <p:nvSpPr>
          <p:cNvPr id="8" name="Rectangle 7"/>
          <p:cNvSpPr/>
          <p:nvPr/>
        </p:nvSpPr>
        <p:spPr>
          <a:xfrm>
            <a:off x="81224" y="6400800"/>
            <a:ext cx="7538776" cy="338554"/>
          </a:xfrm>
          <a:prstGeom prst="rect">
            <a:avLst/>
          </a:prstGeom>
        </p:spPr>
        <p:txBody>
          <a:bodyPr wrap="square">
            <a:spAutoFit/>
          </a:bodyPr>
          <a:lstStyle/>
          <a:p>
            <a:r>
              <a:rPr lang="en-US" sz="1600" i="1" dirty="0"/>
              <a:t>ACK: shigeru23 CC BY-SA 3.0, via Wikimedia Commons</a:t>
            </a:r>
          </a:p>
        </p:txBody>
      </p:sp>
    </p:spTree>
    <p:extLst>
      <p:ext uri="{BB962C8B-B14F-4D97-AF65-F5344CB8AC3E}">
        <p14:creationId xmlns:p14="http://schemas.microsoft.com/office/powerpoint/2010/main" val="7422598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80" name="Rectangle 4"/>
          <p:cNvSpPr>
            <a:spLocks noGrp="1" noChangeArrowheads="1"/>
          </p:cNvSpPr>
          <p:nvPr>
            <p:ph type="title"/>
          </p:nvPr>
        </p:nvSpPr>
        <p:spPr>
          <a:xfrm>
            <a:off x="762000" y="3349"/>
            <a:ext cx="8229599" cy="865332"/>
          </a:xfrm>
        </p:spPr>
        <p:txBody>
          <a:bodyPr>
            <a:normAutofit/>
          </a:bodyPr>
          <a:lstStyle/>
          <a:p>
            <a:r>
              <a:rPr lang="en-US" sz="3600" b="1" dirty="0">
                <a:solidFill>
                  <a:srgbClr val="C00000"/>
                </a:solidFill>
              </a:rPr>
              <a:t>Moore’s Law</a:t>
            </a:r>
          </a:p>
        </p:txBody>
      </p:sp>
      <p:sp>
        <p:nvSpPr>
          <p:cNvPr id="50181" name="Rectangle 5"/>
          <p:cNvSpPr>
            <a:spLocks noGrp="1" noChangeArrowheads="1"/>
          </p:cNvSpPr>
          <p:nvPr>
            <p:ph type="body" idx="1"/>
          </p:nvPr>
        </p:nvSpPr>
        <p:spPr>
          <a:xfrm>
            <a:off x="97974" y="1032049"/>
            <a:ext cx="9046026" cy="5883729"/>
          </a:xfrm>
        </p:spPr>
        <p:txBody>
          <a:bodyPr>
            <a:noAutofit/>
          </a:bodyPr>
          <a:lstStyle/>
          <a:p>
            <a:pPr>
              <a:spcBef>
                <a:spcPts val="1000"/>
              </a:spcBef>
            </a:pPr>
            <a:r>
              <a:rPr lang="en-US" b="1" dirty="0">
                <a:solidFill>
                  <a:srgbClr val="2C14DE"/>
                </a:solidFill>
              </a:rPr>
              <a:t>More transistors </a:t>
            </a:r>
            <a:r>
              <a:rPr lang="en-US" b="1" dirty="0">
                <a:sym typeface="Wingdings" panose="05000000000000000000" pitchFamily="2" charset="2"/>
              </a:rPr>
              <a:t> </a:t>
            </a:r>
            <a:r>
              <a:rPr lang="en-US" b="1" dirty="0">
                <a:solidFill>
                  <a:srgbClr val="008000"/>
                </a:solidFill>
                <a:sym typeface="Wingdings" panose="05000000000000000000" pitchFamily="2" charset="2"/>
              </a:rPr>
              <a:t>more parallelism </a:t>
            </a:r>
            <a:r>
              <a:rPr lang="en-US" b="1" dirty="0"/>
              <a:t>opportunities</a:t>
            </a:r>
          </a:p>
          <a:p>
            <a:pPr>
              <a:spcBef>
                <a:spcPts val="1000"/>
              </a:spcBef>
            </a:pPr>
            <a:r>
              <a:rPr lang="en-US" b="1" dirty="0">
                <a:solidFill>
                  <a:srgbClr val="C00000"/>
                </a:solidFill>
              </a:rPr>
              <a:t>Implicit Parallelism </a:t>
            </a:r>
            <a:r>
              <a:rPr lang="en-US" dirty="0"/>
              <a:t>(hidden from programmer):</a:t>
            </a:r>
          </a:p>
          <a:p>
            <a:pPr lvl="1">
              <a:spcBef>
                <a:spcPts val="1000"/>
              </a:spcBef>
            </a:pPr>
            <a:r>
              <a:rPr lang="en-US" b="1" dirty="0"/>
              <a:t>Execution pipelines, multiple-functional units, </a:t>
            </a:r>
            <a:r>
              <a:rPr lang="en-US" b="1" dirty="0" err="1"/>
              <a:t>etc</a:t>
            </a:r>
            <a:endParaRPr lang="en-US" b="1" dirty="0"/>
          </a:p>
          <a:p>
            <a:pPr lvl="1">
              <a:spcBef>
                <a:spcPts val="1000"/>
              </a:spcBef>
            </a:pPr>
            <a:endParaRPr lang="en-US" b="1" dirty="0"/>
          </a:p>
          <a:p>
            <a:pPr>
              <a:spcBef>
                <a:spcPts val="1000"/>
              </a:spcBef>
            </a:pPr>
            <a:r>
              <a:rPr lang="en-US" b="1" dirty="0">
                <a:solidFill>
                  <a:srgbClr val="C00000"/>
                </a:solidFill>
              </a:rPr>
              <a:t>Explicit Parallelism:</a:t>
            </a:r>
          </a:p>
          <a:p>
            <a:pPr lvl="1">
              <a:spcBef>
                <a:spcPts val="1000"/>
              </a:spcBef>
            </a:pPr>
            <a:r>
              <a:rPr lang="en-US" b="1" dirty="0"/>
              <a:t>VLIW, More execution Units</a:t>
            </a:r>
          </a:p>
          <a:p>
            <a:pPr marL="457200" lvl="1" indent="0">
              <a:spcBef>
                <a:spcPts val="1000"/>
              </a:spcBef>
              <a:buNone/>
            </a:pPr>
            <a:endParaRPr lang="en-US" b="1" dirty="0"/>
          </a:p>
          <a:p>
            <a:pPr algn="just">
              <a:spcBef>
                <a:spcPts val="1000"/>
              </a:spcBef>
            </a:pPr>
            <a:r>
              <a:rPr lang="en-US" b="1" dirty="0"/>
              <a:t>Higher packing density </a:t>
            </a:r>
            <a:r>
              <a:rPr lang="en-US" dirty="0"/>
              <a:t>means </a:t>
            </a:r>
            <a:r>
              <a:rPr lang="en-US" b="1" dirty="0"/>
              <a:t>shorter</a:t>
            </a:r>
            <a:r>
              <a:rPr lang="en-US" dirty="0"/>
              <a:t> electrical </a:t>
            </a:r>
            <a:r>
              <a:rPr lang="en-US" b="1" dirty="0"/>
              <a:t>paths</a:t>
            </a:r>
            <a:r>
              <a:rPr lang="en-US" dirty="0"/>
              <a:t>, giving </a:t>
            </a:r>
            <a:r>
              <a:rPr lang="en-US" b="1" dirty="0"/>
              <a:t>higher performance</a:t>
            </a:r>
          </a:p>
        </p:txBody>
      </p:sp>
      <p:sp>
        <p:nvSpPr>
          <p:cNvPr id="6" name="Rectangle 5"/>
          <p:cNvSpPr/>
          <p:nvPr/>
        </p:nvSpPr>
        <p:spPr>
          <a:xfrm>
            <a:off x="39756" y="868681"/>
            <a:ext cx="9067800" cy="4571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119259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p:cNvSpPr>
            <a:spLocks noGrp="1"/>
          </p:cNvSpPr>
          <p:nvPr>
            <p:ph type="title"/>
          </p:nvPr>
        </p:nvSpPr>
        <p:spPr>
          <a:xfrm>
            <a:off x="685800" y="38419"/>
            <a:ext cx="8383656" cy="792162"/>
          </a:xfrm>
        </p:spPr>
        <p:txBody>
          <a:bodyPr/>
          <a:lstStyle/>
          <a:p>
            <a:r>
              <a:rPr lang="en-US" b="1" dirty="0">
                <a:solidFill>
                  <a:srgbClr val="B80000"/>
                </a:solidFill>
              </a:rPr>
              <a:t>Problems with single “Faster” CPU</a:t>
            </a:r>
          </a:p>
        </p:txBody>
      </p:sp>
      <p:sp>
        <p:nvSpPr>
          <p:cNvPr id="4" name="Content Placeholder 3"/>
          <p:cNvSpPr>
            <a:spLocks noGrp="1"/>
          </p:cNvSpPr>
          <p:nvPr>
            <p:ph idx="1"/>
          </p:nvPr>
        </p:nvSpPr>
        <p:spPr>
          <a:xfrm>
            <a:off x="26126" y="990600"/>
            <a:ext cx="8965474" cy="5817326"/>
          </a:xfrm>
        </p:spPr>
        <p:txBody>
          <a:bodyPr>
            <a:noAutofit/>
          </a:bodyPr>
          <a:lstStyle/>
          <a:p>
            <a:pPr marL="750888" lvl="1" indent="-571500">
              <a:spcBef>
                <a:spcPts val="1200"/>
              </a:spcBef>
              <a:tabLst>
                <a:tab pos="750888" algn="l"/>
              </a:tabLst>
            </a:pPr>
            <a:r>
              <a:rPr lang="en-US" sz="3400" b="1" dirty="0">
                <a:solidFill>
                  <a:srgbClr val="B80000"/>
                </a:solidFill>
              </a:rPr>
              <a:t>Power Consumption:</a:t>
            </a:r>
          </a:p>
          <a:p>
            <a:pPr marL="1322388" lvl="2" indent="-571500" algn="just">
              <a:spcBef>
                <a:spcPts val="1200"/>
              </a:spcBef>
              <a:tabLst>
                <a:tab pos="750888" algn="l"/>
              </a:tabLst>
            </a:pPr>
            <a:r>
              <a:rPr lang="en-US" sz="3200" dirty="0"/>
              <a:t>With growing </a:t>
            </a:r>
            <a:r>
              <a:rPr lang="en-US" sz="3200" b="1" dirty="0">
                <a:solidFill>
                  <a:srgbClr val="2C14DE"/>
                </a:solidFill>
              </a:rPr>
              <a:t>clock-frequencies</a:t>
            </a:r>
            <a:r>
              <a:rPr lang="en-US" sz="3200" dirty="0"/>
              <a:t>, </a:t>
            </a:r>
            <a:r>
              <a:rPr lang="en-US" sz="3200" b="1" dirty="0">
                <a:solidFill>
                  <a:srgbClr val="2C14DE"/>
                </a:solidFill>
              </a:rPr>
              <a:t>power</a:t>
            </a:r>
            <a:r>
              <a:rPr lang="en-US" sz="3200" b="1" dirty="0"/>
              <a:t> </a:t>
            </a:r>
            <a:r>
              <a:rPr lang="en-US" sz="3200" b="1" dirty="0">
                <a:solidFill>
                  <a:srgbClr val="2C14DE"/>
                </a:solidFill>
              </a:rPr>
              <a:t>consumption </a:t>
            </a:r>
            <a:r>
              <a:rPr lang="en-US" sz="3200" dirty="0"/>
              <a:t>increases</a:t>
            </a:r>
            <a:r>
              <a:rPr lang="en-US" sz="3200" dirty="0">
                <a:solidFill>
                  <a:srgbClr val="2C14DE"/>
                </a:solidFill>
              </a:rPr>
              <a:t> </a:t>
            </a:r>
            <a:r>
              <a:rPr lang="en-US" sz="3200" b="1" dirty="0">
                <a:solidFill>
                  <a:srgbClr val="2C14DE"/>
                </a:solidFill>
              </a:rPr>
              <a:t>exponentially</a:t>
            </a:r>
          </a:p>
          <a:p>
            <a:pPr marL="1322388" lvl="2" indent="-571500" algn="just">
              <a:spcBef>
                <a:spcPts val="1200"/>
              </a:spcBef>
              <a:tabLst>
                <a:tab pos="750888" algn="l"/>
              </a:tabLst>
            </a:pPr>
            <a:endParaRPr lang="en-US" sz="3200" dirty="0"/>
          </a:p>
          <a:p>
            <a:pPr marL="1322388" lvl="2" indent="-571500" algn="just">
              <a:spcBef>
                <a:spcPts val="1200"/>
              </a:spcBef>
              <a:tabLst>
                <a:tab pos="750888" algn="l"/>
              </a:tabLst>
            </a:pPr>
            <a:r>
              <a:rPr lang="en-US" sz="3200" b="1" u="sng" dirty="0">
                <a:solidFill>
                  <a:srgbClr val="C00000"/>
                </a:solidFill>
              </a:rPr>
              <a:t>Not possible forever</a:t>
            </a:r>
            <a:r>
              <a:rPr lang="en-US" sz="3200" dirty="0"/>
              <a:t>: a </a:t>
            </a:r>
            <a:r>
              <a:rPr lang="en-US" sz="3200" b="1" dirty="0">
                <a:solidFill>
                  <a:srgbClr val="2C14DE"/>
                </a:solidFill>
              </a:rPr>
              <a:t>higher frequency processor</a:t>
            </a:r>
            <a:r>
              <a:rPr lang="en-US" sz="3200" dirty="0"/>
              <a:t> could have </a:t>
            </a:r>
            <a:r>
              <a:rPr lang="en-US" sz="3200" b="1" dirty="0">
                <a:solidFill>
                  <a:srgbClr val="2C14DE"/>
                </a:solidFill>
              </a:rPr>
              <a:t>require</a:t>
            </a:r>
            <a:r>
              <a:rPr lang="en-US" sz="3200" dirty="0"/>
              <a:t> a </a:t>
            </a:r>
            <a:r>
              <a:rPr lang="en-US" sz="3200" b="1" dirty="0">
                <a:solidFill>
                  <a:srgbClr val="2C14DE"/>
                </a:solidFill>
              </a:rPr>
              <a:t>whole nuclear reactor</a:t>
            </a:r>
            <a:r>
              <a:rPr lang="en-US" sz="3200" dirty="0"/>
              <a:t> to fulfill the </a:t>
            </a:r>
            <a:r>
              <a:rPr lang="en-US" sz="3200" b="1" dirty="0">
                <a:solidFill>
                  <a:srgbClr val="2C14DE"/>
                </a:solidFill>
              </a:rPr>
              <a:t>energy needs</a:t>
            </a:r>
            <a:endParaRPr lang="en-US" sz="3200" b="1" dirty="0"/>
          </a:p>
        </p:txBody>
      </p:sp>
      <p:sp>
        <p:nvSpPr>
          <p:cNvPr id="5" name="Rectangle 4"/>
          <p:cNvSpPr/>
          <p:nvPr/>
        </p:nvSpPr>
        <p:spPr>
          <a:xfrm>
            <a:off x="39756" y="868681"/>
            <a:ext cx="9067800" cy="4571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25228645"/>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26126" y="990600"/>
            <a:ext cx="9067800" cy="5817326"/>
          </a:xfrm>
        </p:spPr>
        <p:txBody>
          <a:bodyPr>
            <a:noAutofit/>
          </a:bodyPr>
          <a:lstStyle/>
          <a:p>
            <a:pPr marL="750888" lvl="1" indent="-571500">
              <a:spcBef>
                <a:spcPts val="1200"/>
              </a:spcBef>
              <a:tabLst>
                <a:tab pos="750888" algn="l"/>
              </a:tabLst>
            </a:pPr>
            <a:r>
              <a:rPr lang="en-US" sz="3400" b="1" dirty="0">
                <a:solidFill>
                  <a:srgbClr val="C00000"/>
                </a:solidFill>
              </a:rPr>
              <a:t>Heat Dissipation</a:t>
            </a:r>
            <a:r>
              <a:rPr lang="en-US" sz="3400" b="1" dirty="0"/>
              <a:t>:</a:t>
            </a:r>
          </a:p>
          <a:p>
            <a:pPr marL="1322388" lvl="2" indent="-571500">
              <a:spcBef>
                <a:spcPts val="1200"/>
              </a:spcBef>
              <a:tabLst>
                <a:tab pos="750888" algn="l"/>
              </a:tabLst>
            </a:pPr>
            <a:r>
              <a:rPr lang="en-US" sz="3200" dirty="0"/>
              <a:t>With growing </a:t>
            </a:r>
            <a:r>
              <a:rPr lang="en-US" sz="3200" b="1" dirty="0">
                <a:solidFill>
                  <a:srgbClr val="2C14DE"/>
                </a:solidFill>
              </a:rPr>
              <a:t>clock frequency</a:t>
            </a:r>
            <a:r>
              <a:rPr lang="en-US" sz="3200" b="1" dirty="0"/>
              <a:t>, </a:t>
            </a:r>
            <a:r>
              <a:rPr lang="en-US" sz="3200" dirty="0"/>
              <a:t>more </a:t>
            </a:r>
            <a:r>
              <a:rPr lang="en-US" sz="3200" b="1" dirty="0">
                <a:solidFill>
                  <a:srgbClr val="2C14DE"/>
                </a:solidFill>
              </a:rPr>
              <a:t>power</a:t>
            </a:r>
            <a:r>
              <a:rPr lang="en-US" sz="3200" dirty="0"/>
              <a:t> is </a:t>
            </a:r>
            <a:r>
              <a:rPr lang="en-US" sz="3200" b="1" dirty="0">
                <a:solidFill>
                  <a:srgbClr val="2C14DE"/>
                </a:solidFill>
              </a:rPr>
              <a:t>consumed</a:t>
            </a:r>
            <a:r>
              <a:rPr lang="en-US" sz="3200" dirty="0"/>
              <a:t> </a:t>
            </a:r>
            <a:r>
              <a:rPr lang="en-US" sz="3200" dirty="0">
                <a:solidFill>
                  <a:srgbClr val="B80000"/>
                </a:solidFill>
                <a:sym typeface="Wingdings" pitchFamily="2" charset="2"/>
              </a:rPr>
              <a:t></a:t>
            </a:r>
            <a:r>
              <a:rPr lang="en-US" sz="3200" dirty="0">
                <a:sym typeface="Wingdings" pitchFamily="2" charset="2"/>
              </a:rPr>
              <a:t> </a:t>
            </a:r>
            <a:r>
              <a:rPr lang="en-US" sz="3200" b="1" dirty="0">
                <a:solidFill>
                  <a:srgbClr val="2C14DE"/>
                </a:solidFill>
                <a:sym typeface="Wingdings" pitchFamily="2" charset="2"/>
              </a:rPr>
              <a:t>More</a:t>
            </a:r>
            <a:r>
              <a:rPr lang="en-US" sz="3200" b="1" dirty="0">
                <a:sym typeface="Wingdings" pitchFamily="2" charset="2"/>
              </a:rPr>
              <a:t> </a:t>
            </a:r>
            <a:r>
              <a:rPr lang="en-US" sz="3200" b="1" dirty="0">
                <a:solidFill>
                  <a:srgbClr val="2C14DE"/>
                </a:solidFill>
                <a:sym typeface="Wingdings" pitchFamily="2" charset="2"/>
              </a:rPr>
              <a:t>heat</a:t>
            </a:r>
            <a:r>
              <a:rPr lang="en-US" sz="3200" b="1" dirty="0">
                <a:sym typeface="Wingdings" pitchFamily="2" charset="2"/>
              </a:rPr>
              <a:t> </a:t>
            </a:r>
            <a:r>
              <a:rPr lang="en-US" sz="3200" dirty="0">
                <a:sym typeface="Wingdings" pitchFamily="2" charset="2"/>
              </a:rPr>
              <a:t>is </a:t>
            </a:r>
            <a:r>
              <a:rPr lang="en-US" sz="3200" b="1" dirty="0">
                <a:solidFill>
                  <a:srgbClr val="2C14DE"/>
                </a:solidFill>
                <a:sym typeface="Wingdings" pitchFamily="2" charset="2"/>
              </a:rPr>
              <a:t>dissipated</a:t>
            </a:r>
            <a:r>
              <a:rPr lang="en-US" sz="3200" dirty="0">
                <a:sym typeface="Wingdings" pitchFamily="2" charset="2"/>
              </a:rPr>
              <a:t>..</a:t>
            </a:r>
          </a:p>
          <a:p>
            <a:pPr marL="750888" lvl="2" indent="0">
              <a:spcBef>
                <a:spcPts val="1200"/>
              </a:spcBef>
              <a:buNone/>
              <a:tabLst>
                <a:tab pos="750888" algn="l"/>
              </a:tabLst>
            </a:pPr>
            <a:endParaRPr lang="en-US" sz="3200" dirty="0">
              <a:sym typeface="Wingdings" pitchFamily="2" charset="2"/>
            </a:endParaRPr>
          </a:p>
          <a:p>
            <a:pPr marL="1322388" lvl="2" indent="-571500">
              <a:spcBef>
                <a:spcPts val="1200"/>
              </a:spcBef>
              <a:tabLst>
                <a:tab pos="750888" algn="l"/>
              </a:tabLst>
            </a:pPr>
            <a:r>
              <a:rPr lang="en-US" sz="3200" b="1" dirty="0">
                <a:solidFill>
                  <a:srgbClr val="2C14DE"/>
                </a:solidFill>
                <a:sym typeface="Wingdings" pitchFamily="2" charset="2"/>
              </a:rPr>
              <a:t>Keeping processors cool</a:t>
            </a:r>
            <a:r>
              <a:rPr lang="en-US" sz="3200" b="1" dirty="0">
                <a:sym typeface="Wingdings" pitchFamily="2" charset="2"/>
              </a:rPr>
              <a:t> </a:t>
            </a:r>
            <a:r>
              <a:rPr lang="en-US" sz="3200" dirty="0">
                <a:sym typeface="Wingdings" pitchFamily="2" charset="2"/>
              </a:rPr>
              <a:t>become a </a:t>
            </a:r>
            <a:r>
              <a:rPr lang="en-US" sz="3200" b="1" dirty="0">
                <a:solidFill>
                  <a:srgbClr val="2C14DE"/>
                </a:solidFill>
                <a:sym typeface="Wingdings" pitchFamily="2" charset="2"/>
              </a:rPr>
              <a:t>problem</a:t>
            </a:r>
            <a:r>
              <a:rPr lang="en-US" sz="3200" dirty="0">
                <a:sym typeface="Wingdings" pitchFamily="2" charset="2"/>
              </a:rPr>
              <a:t> (with increasing clock frequencies)</a:t>
            </a:r>
            <a:endParaRPr lang="en-US" sz="3200" dirty="0"/>
          </a:p>
          <a:p>
            <a:pPr marL="750888" lvl="1" indent="-571500">
              <a:spcBef>
                <a:spcPts val="1200"/>
              </a:spcBef>
              <a:tabLst>
                <a:tab pos="750888" algn="l"/>
              </a:tabLst>
            </a:pPr>
            <a:endParaRPr lang="en-US" dirty="0"/>
          </a:p>
          <a:p>
            <a:pPr marL="750888" lvl="1" indent="-571500">
              <a:spcBef>
                <a:spcPts val="1200"/>
              </a:spcBef>
              <a:buNone/>
              <a:tabLst>
                <a:tab pos="750888" algn="l"/>
              </a:tabLst>
            </a:pPr>
            <a:endParaRPr lang="en-US" sz="3200" dirty="0"/>
          </a:p>
        </p:txBody>
      </p:sp>
      <p:sp>
        <p:nvSpPr>
          <p:cNvPr id="5" name="Rectangle 4"/>
          <p:cNvSpPr/>
          <p:nvPr/>
        </p:nvSpPr>
        <p:spPr>
          <a:xfrm>
            <a:off x="39756" y="868681"/>
            <a:ext cx="9067800" cy="4571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22" name="Picture 2" descr="http://rlv.zcache.com/funny_cartoon_male_computer_fire_it_card-p137949567719167462b26lp_400.jpg"/>
          <p:cNvPicPr>
            <a:picLocks noChangeAspect="1" noChangeArrowheads="1"/>
          </p:cNvPicPr>
          <p:nvPr/>
        </p:nvPicPr>
        <p:blipFill>
          <a:blip r:embed="rId3"/>
          <a:srcRect/>
          <a:stretch>
            <a:fillRect/>
          </a:stretch>
        </p:blipFill>
        <p:spPr bwMode="auto">
          <a:xfrm>
            <a:off x="3429000" y="4495800"/>
            <a:ext cx="2291806" cy="2291806"/>
          </a:xfrm>
          <a:prstGeom prst="rect">
            <a:avLst/>
          </a:prstGeom>
          <a:noFill/>
        </p:spPr>
      </p:pic>
      <p:sp>
        <p:nvSpPr>
          <p:cNvPr id="7" name="Title 1"/>
          <p:cNvSpPr>
            <a:spLocks noGrp="1"/>
          </p:cNvSpPr>
          <p:nvPr>
            <p:ph type="title"/>
          </p:nvPr>
        </p:nvSpPr>
        <p:spPr>
          <a:xfrm>
            <a:off x="685800" y="38419"/>
            <a:ext cx="8383656" cy="792162"/>
          </a:xfrm>
        </p:spPr>
        <p:txBody>
          <a:bodyPr/>
          <a:lstStyle/>
          <a:p>
            <a:r>
              <a:rPr lang="en-US" b="1" dirty="0">
                <a:solidFill>
                  <a:srgbClr val="B80000"/>
                </a:solidFill>
              </a:rPr>
              <a:t>Problems with single “Faster” CPU</a:t>
            </a:r>
          </a:p>
        </p:txBody>
      </p:sp>
    </p:spTree>
    <p:extLst>
      <p:ext uri="{BB962C8B-B14F-4D97-AF65-F5344CB8AC3E}">
        <p14:creationId xmlns:p14="http://schemas.microsoft.com/office/powerpoint/2010/main" val="2009913165"/>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2281" y="762000"/>
            <a:ext cx="9067800" cy="4571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818" name="Picture 2"/>
          <p:cNvPicPr>
            <a:picLocks noChangeAspect="1" noChangeArrowheads="1"/>
          </p:cNvPicPr>
          <p:nvPr/>
        </p:nvPicPr>
        <p:blipFill>
          <a:blip r:embed="rId3"/>
          <a:srcRect/>
          <a:stretch>
            <a:fillRect/>
          </a:stretch>
        </p:blipFill>
        <p:spPr bwMode="auto">
          <a:xfrm>
            <a:off x="1143000" y="1143000"/>
            <a:ext cx="6545180" cy="5181600"/>
          </a:xfrm>
          <a:prstGeom prst="rect">
            <a:avLst/>
          </a:prstGeom>
          <a:noFill/>
          <a:ln w="9525">
            <a:noFill/>
            <a:miter lim="800000"/>
            <a:headEnd/>
            <a:tailEnd/>
          </a:ln>
          <a:effectLst/>
        </p:spPr>
      </p:pic>
      <p:sp>
        <p:nvSpPr>
          <p:cNvPr id="7" name="Title 1"/>
          <p:cNvSpPr>
            <a:spLocks noGrp="1"/>
          </p:cNvSpPr>
          <p:nvPr>
            <p:ph type="title"/>
          </p:nvPr>
        </p:nvSpPr>
        <p:spPr>
          <a:xfrm>
            <a:off x="685800" y="38419"/>
            <a:ext cx="8383656" cy="792162"/>
          </a:xfrm>
        </p:spPr>
        <p:txBody>
          <a:bodyPr/>
          <a:lstStyle/>
          <a:p>
            <a:r>
              <a:rPr lang="en-US" b="1" dirty="0">
                <a:solidFill>
                  <a:srgbClr val="B80000"/>
                </a:solidFill>
              </a:rPr>
              <a:t>Problems with single “Faster” CPU</a:t>
            </a:r>
          </a:p>
        </p:txBody>
      </p:sp>
    </p:spTree>
    <p:extLst>
      <p:ext uri="{BB962C8B-B14F-4D97-AF65-F5344CB8AC3E}">
        <p14:creationId xmlns:p14="http://schemas.microsoft.com/office/powerpoint/2010/main" val="2959619051"/>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p:cNvSpPr>
            <a:spLocks noGrp="1"/>
          </p:cNvSpPr>
          <p:nvPr>
            <p:ph type="title"/>
          </p:nvPr>
        </p:nvSpPr>
        <p:spPr>
          <a:xfrm>
            <a:off x="887481" y="66994"/>
            <a:ext cx="8229600" cy="792162"/>
          </a:xfrm>
        </p:spPr>
        <p:txBody>
          <a:bodyPr/>
          <a:lstStyle/>
          <a:p>
            <a:r>
              <a:rPr lang="en-US" b="1" dirty="0">
                <a:solidFill>
                  <a:srgbClr val="B80000"/>
                </a:solidFill>
              </a:rPr>
              <a:t>Other Issues…</a:t>
            </a:r>
          </a:p>
        </p:txBody>
      </p:sp>
      <p:sp>
        <p:nvSpPr>
          <p:cNvPr id="4" name="Content Placeholder 3"/>
          <p:cNvSpPr>
            <a:spLocks noGrp="1"/>
          </p:cNvSpPr>
          <p:nvPr>
            <p:ph idx="1"/>
          </p:nvPr>
        </p:nvSpPr>
        <p:spPr>
          <a:xfrm>
            <a:off x="26126" y="990600"/>
            <a:ext cx="8965474" cy="5817326"/>
          </a:xfrm>
        </p:spPr>
        <p:txBody>
          <a:bodyPr>
            <a:noAutofit/>
          </a:bodyPr>
          <a:lstStyle/>
          <a:p>
            <a:pPr marL="750888" lvl="1" indent="-571500">
              <a:spcBef>
                <a:spcPts val="1200"/>
              </a:spcBef>
              <a:tabLst>
                <a:tab pos="750888" algn="l"/>
              </a:tabLst>
            </a:pPr>
            <a:r>
              <a:rPr lang="en-US" sz="3400" b="1" dirty="0">
                <a:solidFill>
                  <a:srgbClr val="C00000"/>
                </a:solidFill>
              </a:rPr>
              <a:t>Smaller size of transistors:</a:t>
            </a:r>
            <a:endParaRPr lang="en-US" sz="3400" b="1" dirty="0"/>
          </a:p>
          <a:p>
            <a:pPr marL="1322388" lvl="2" indent="-571500" algn="just">
              <a:spcBef>
                <a:spcPts val="1200"/>
              </a:spcBef>
              <a:tabLst>
                <a:tab pos="750888" algn="l"/>
              </a:tabLst>
            </a:pPr>
            <a:r>
              <a:rPr lang="en-US" sz="3200" b="1" dirty="0"/>
              <a:t>Fabrication</a:t>
            </a:r>
            <a:r>
              <a:rPr lang="en-US" sz="3200" dirty="0"/>
              <a:t> of </a:t>
            </a:r>
            <a:r>
              <a:rPr lang="en-US" sz="3200" b="1" dirty="0">
                <a:solidFill>
                  <a:srgbClr val="2C14DE"/>
                </a:solidFill>
              </a:rPr>
              <a:t>processors</a:t>
            </a:r>
            <a:r>
              <a:rPr lang="en-US" sz="3200" dirty="0"/>
              <a:t> become </a:t>
            </a:r>
            <a:r>
              <a:rPr lang="en-US" sz="3200" b="1" dirty="0">
                <a:solidFill>
                  <a:srgbClr val="2C14DE"/>
                </a:solidFill>
              </a:rPr>
              <a:t>more</a:t>
            </a:r>
            <a:r>
              <a:rPr lang="en-US" sz="3200" dirty="0">
                <a:solidFill>
                  <a:srgbClr val="2C14DE"/>
                </a:solidFill>
              </a:rPr>
              <a:t> </a:t>
            </a:r>
            <a:r>
              <a:rPr lang="en-US" sz="3200" b="1" dirty="0">
                <a:solidFill>
                  <a:srgbClr val="2C14DE"/>
                </a:solidFill>
              </a:rPr>
              <a:t>difficult</a:t>
            </a:r>
            <a:r>
              <a:rPr lang="en-US" sz="3200" dirty="0"/>
              <a:t>.</a:t>
            </a:r>
          </a:p>
          <a:p>
            <a:pPr marL="1322388" lvl="2" indent="-571500">
              <a:spcBef>
                <a:spcPts val="1200"/>
              </a:spcBef>
              <a:tabLst>
                <a:tab pos="750888" algn="l"/>
              </a:tabLst>
            </a:pPr>
            <a:endParaRPr lang="en-US" sz="3200" dirty="0">
              <a:sym typeface="Wingdings" pitchFamily="2" charset="2"/>
            </a:endParaRPr>
          </a:p>
          <a:p>
            <a:pPr marL="922338" lvl="1" indent="-571500">
              <a:spcBef>
                <a:spcPts val="1200"/>
              </a:spcBef>
              <a:tabLst>
                <a:tab pos="750888" algn="l"/>
              </a:tabLst>
            </a:pPr>
            <a:r>
              <a:rPr lang="en-US" sz="3600" b="1" dirty="0">
                <a:solidFill>
                  <a:srgbClr val="B80000"/>
                </a:solidFill>
                <a:sym typeface="Wingdings" pitchFamily="2" charset="2"/>
              </a:rPr>
              <a:t>Limited memory size:</a:t>
            </a:r>
          </a:p>
          <a:p>
            <a:pPr marL="1257300" lvl="2" indent="-506413" algn="just">
              <a:spcBef>
                <a:spcPts val="1200"/>
              </a:spcBef>
              <a:tabLst>
                <a:tab pos="750888" algn="l"/>
              </a:tabLst>
            </a:pPr>
            <a:r>
              <a:rPr lang="en-US" sz="3200" dirty="0">
                <a:sym typeface="Wingdings" pitchFamily="2" charset="2"/>
              </a:rPr>
              <a:t>A</a:t>
            </a:r>
            <a:r>
              <a:rPr lang="en-US" sz="3200" dirty="0">
                <a:solidFill>
                  <a:srgbClr val="2C14DE"/>
                </a:solidFill>
                <a:sym typeface="Wingdings" pitchFamily="2" charset="2"/>
              </a:rPr>
              <a:t> </a:t>
            </a:r>
            <a:r>
              <a:rPr lang="en-US" sz="3200" b="1" dirty="0">
                <a:solidFill>
                  <a:srgbClr val="2C14DE"/>
                </a:solidFill>
                <a:sym typeface="Wingdings" pitchFamily="2" charset="2"/>
              </a:rPr>
              <a:t>single processor </a:t>
            </a:r>
            <a:r>
              <a:rPr lang="en-US" sz="3200" dirty="0">
                <a:sym typeface="Wingdings" pitchFamily="2" charset="2"/>
              </a:rPr>
              <a:t>has </a:t>
            </a:r>
            <a:r>
              <a:rPr lang="en-US" sz="3200" b="1" dirty="0">
                <a:solidFill>
                  <a:srgbClr val="2C14DE"/>
                </a:solidFill>
                <a:sym typeface="Wingdings" pitchFamily="2" charset="2"/>
              </a:rPr>
              <a:t>limited</a:t>
            </a:r>
            <a:r>
              <a:rPr lang="en-US" sz="3200" b="1" dirty="0">
                <a:sym typeface="Wingdings" pitchFamily="2" charset="2"/>
              </a:rPr>
              <a:t> </a:t>
            </a:r>
            <a:r>
              <a:rPr lang="en-US" sz="3200" b="1" dirty="0">
                <a:solidFill>
                  <a:srgbClr val="2C14DE"/>
                </a:solidFill>
                <a:sym typeface="Wingdings" pitchFamily="2" charset="2"/>
              </a:rPr>
              <a:t>internal memory</a:t>
            </a:r>
            <a:r>
              <a:rPr lang="en-US" sz="3200" dirty="0">
                <a:sym typeface="Wingdings" pitchFamily="2" charset="2"/>
              </a:rPr>
              <a:t> i.e., cache memory L1, L2, registers, etc.</a:t>
            </a:r>
          </a:p>
          <a:p>
            <a:pPr marL="1322388" lvl="2" indent="-571500">
              <a:spcBef>
                <a:spcPts val="1200"/>
              </a:spcBef>
              <a:tabLst>
                <a:tab pos="750888" algn="l"/>
              </a:tabLst>
            </a:pPr>
            <a:r>
              <a:rPr lang="en-US" sz="3200" dirty="0">
                <a:sym typeface="Wingdings" pitchFamily="2" charset="2"/>
              </a:rPr>
              <a:t>A</a:t>
            </a:r>
            <a:r>
              <a:rPr lang="en-US" sz="3200" dirty="0">
                <a:solidFill>
                  <a:srgbClr val="2C14DE"/>
                </a:solidFill>
                <a:sym typeface="Wingdings" pitchFamily="2" charset="2"/>
              </a:rPr>
              <a:t> </a:t>
            </a:r>
            <a:r>
              <a:rPr lang="en-US" sz="3200" b="1" dirty="0">
                <a:solidFill>
                  <a:srgbClr val="2C14DE"/>
                </a:solidFill>
                <a:sym typeface="Wingdings" pitchFamily="2" charset="2"/>
              </a:rPr>
              <a:t>single processor </a:t>
            </a:r>
            <a:r>
              <a:rPr lang="en-US" sz="3200" dirty="0">
                <a:sym typeface="Wingdings" pitchFamily="2" charset="2"/>
              </a:rPr>
              <a:t>based </a:t>
            </a:r>
            <a:r>
              <a:rPr lang="en-US" sz="3200" b="1" dirty="0">
                <a:sym typeface="Wingdings" pitchFamily="2" charset="2"/>
              </a:rPr>
              <a:t>system</a:t>
            </a:r>
            <a:r>
              <a:rPr lang="en-US" sz="3200" dirty="0">
                <a:sym typeface="Wingdings" pitchFamily="2" charset="2"/>
              </a:rPr>
              <a:t> has </a:t>
            </a:r>
            <a:r>
              <a:rPr lang="en-US" sz="3200" b="1" dirty="0">
                <a:solidFill>
                  <a:srgbClr val="2C14DE"/>
                </a:solidFill>
                <a:sym typeface="Wingdings" pitchFamily="2" charset="2"/>
              </a:rPr>
              <a:t>limited</a:t>
            </a:r>
            <a:r>
              <a:rPr lang="en-US" sz="3200" dirty="0">
                <a:solidFill>
                  <a:srgbClr val="2C14DE"/>
                </a:solidFill>
                <a:sym typeface="Wingdings" pitchFamily="2" charset="2"/>
              </a:rPr>
              <a:t> </a:t>
            </a:r>
            <a:r>
              <a:rPr lang="en-US" sz="3200" b="1" dirty="0">
                <a:solidFill>
                  <a:srgbClr val="2C14DE"/>
                </a:solidFill>
                <a:sym typeface="Wingdings" pitchFamily="2" charset="2"/>
              </a:rPr>
              <a:t>overall system memory</a:t>
            </a:r>
            <a:r>
              <a:rPr lang="en-US" sz="3200" b="1" dirty="0">
                <a:sym typeface="Wingdings" pitchFamily="2" charset="2"/>
              </a:rPr>
              <a:t> </a:t>
            </a:r>
            <a:r>
              <a:rPr lang="en-US" sz="3200" dirty="0">
                <a:sym typeface="Wingdings" pitchFamily="2" charset="2"/>
              </a:rPr>
              <a:t>or main memory. </a:t>
            </a:r>
            <a:endParaRPr lang="en-US" sz="3200" dirty="0"/>
          </a:p>
          <a:p>
            <a:pPr marL="750888" lvl="1" indent="-571500">
              <a:spcBef>
                <a:spcPts val="1200"/>
              </a:spcBef>
              <a:tabLst>
                <a:tab pos="750888" algn="l"/>
              </a:tabLst>
            </a:pPr>
            <a:endParaRPr lang="en-US" dirty="0"/>
          </a:p>
          <a:p>
            <a:pPr marL="750888" lvl="1" indent="-571500">
              <a:spcBef>
                <a:spcPts val="1200"/>
              </a:spcBef>
              <a:buNone/>
              <a:tabLst>
                <a:tab pos="750888" algn="l"/>
              </a:tabLst>
            </a:pPr>
            <a:endParaRPr lang="en-US" sz="3200" dirty="0"/>
          </a:p>
        </p:txBody>
      </p:sp>
      <p:sp>
        <p:nvSpPr>
          <p:cNvPr id="5" name="Rectangle 4"/>
          <p:cNvSpPr/>
          <p:nvPr/>
        </p:nvSpPr>
        <p:spPr>
          <a:xfrm>
            <a:off x="39756" y="868681"/>
            <a:ext cx="9067800" cy="4571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38772955"/>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p:cNvSpPr>
            <a:spLocks noGrp="1"/>
          </p:cNvSpPr>
          <p:nvPr>
            <p:ph type="title"/>
          </p:nvPr>
        </p:nvSpPr>
        <p:spPr>
          <a:xfrm>
            <a:off x="887481" y="66994"/>
            <a:ext cx="8229600" cy="792162"/>
          </a:xfrm>
        </p:spPr>
        <p:txBody>
          <a:bodyPr>
            <a:noAutofit/>
          </a:bodyPr>
          <a:lstStyle/>
          <a:p>
            <a:r>
              <a:rPr lang="en-US" sz="2000" b="1" dirty="0">
                <a:solidFill>
                  <a:srgbClr val="B80000"/>
                </a:solidFill>
              </a:rPr>
              <a:t>https://www.nytimes.com/2004/05/17/business/technology-intel-s-big-shift-after-hitting-technical-wall.html</a:t>
            </a:r>
          </a:p>
        </p:txBody>
      </p:sp>
      <p:sp>
        <p:nvSpPr>
          <p:cNvPr id="5" name="Rectangle 4"/>
          <p:cNvSpPr/>
          <p:nvPr/>
        </p:nvSpPr>
        <p:spPr>
          <a:xfrm>
            <a:off x="39756" y="868681"/>
            <a:ext cx="9067800" cy="4571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a:stretch>
            <a:fillRect/>
          </a:stretch>
        </p:blipFill>
        <p:spPr>
          <a:xfrm>
            <a:off x="148058" y="1066800"/>
            <a:ext cx="8998715" cy="4648200"/>
          </a:xfrm>
          <a:prstGeom prst="rect">
            <a:avLst/>
          </a:prstGeom>
        </p:spPr>
      </p:pic>
      <p:sp>
        <p:nvSpPr>
          <p:cNvPr id="6" name="Rectangle 5"/>
          <p:cNvSpPr/>
          <p:nvPr/>
        </p:nvSpPr>
        <p:spPr>
          <a:xfrm>
            <a:off x="148058" y="6324600"/>
            <a:ext cx="7924800" cy="276999"/>
          </a:xfrm>
          <a:prstGeom prst="rect">
            <a:avLst/>
          </a:prstGeom>
        </p:spPr>
        <p:txBody>
          <a:bodyPr wrap="square">
            <a:spAutoFit/>
          </a:bodyPr>
          <a:lstStyle/>
          <a:p>
            <a:r>
              <a:rPr lang="en-US" sz="1200" i="1" dirty="0"/>
              <a:t>Acknowledgements: Department of Computer Science Rice University </a:t>
            </a:r>
          </a:p>
        </p:txBody>
      </p:sp>
    </p:spTree>
    <p:extLst>
      <p:ext uri="{BB962C8B-B14F-4D97-AF65-F5344CB8AC3E}">
        <p14:creationId xmlns:p14="http://schemas.microsoft.com/office/powerpoint/2010/main" val="1990022082"/>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3" name="Text Box 8"/>
          <p:cNvSpPr txBox="1">
            <a:spLocks noChangeArrowheads="1"/>
          </p:cNvSpPr>
          <p:nvPr/>
        </p:nvSpPr>
        <p:spPr bwMode="auto">
          <a:xfrm>
            <a:off x="228600" y="1063553"/>
            <a:ext cx="8534400" cy="923330"/>
          </a:xfrm>
          <a:prstGeom prst="rect">
            <a:avLst/>
          </a:prstGeom>
          <a:noFill/>
          <a:ln w="9525">
            <a:noFill/>
            <a:miter lim="800000"/>
            <a:headEnd/>
            <a:tailEnd/>
          </a:ln>
        </p:spPr>
        <p:txBody>
          <a:bodyPr>
            <a:spAutoFit/>
          </a:bodyPr>
          <a:lstStyle/>
          <a:p>
            <a:pPr algn="ctr"/>
            <a:r>
              <a:rPr lang="en-US" sz="5400" b="1" dirty="0">
                <a:solidFill>
                  <a:srgbClr val="B80000"/>
                </a:solidFill>
                <a:latin typeface="+mj-lt"/>
              </a:rPr>
              <a:t>Multi-core Era</a:t>
            </a:r>
          </a:p>
        </p:txBody>
      </p:sp>
      <p:sp>
        <p:nvSpPr>
          <p:cNvPr id="17415" name="Text Box 11"/>
          <p:cNvSpPr txBox="1">
            <a:spLocks noChangeArrowheads="1"/>
          </p:cNvSpPr>
          <p:nvPr/>
        </p:nvSpPr>
        <p:spPr bwMode="auto">
          <a:xfrm>
            <a:off x="152400" y="6400800"/>
            <a:ext cx="4274953" cy="307777"/>
          </a:xfrm>
          <a:prstGeom prst="rect">
            <a:avLst/>
          </a:prstGeom>
          <a:noFill/>
          <a:ln w="9525">
            <a:noFill/>
            <a:miter lim="800000"/>
            <a:headEnd/>
            <a:tailEnd/>
          </a:ln>
        </p:spPr>
        <p:txBody>
          <a:bodyPr wrap="none">
            <a:spAutoFit/>
          </a:bodyPr>
          <a:lstStyle/>
          <a:p>
            <a:r>
              <a:rPr lang="en-US" sz="1400" b="0" i="1" dirty="0"/>
              <a:t>[Picture credit: </a:t>
            </a:r>
            <a:r>
              <a:rPr lang="en-US" sz="1400" i="1" dirty="0"/>
              <a:t>https://i.ibb.co/4ftNR3z/mlcore-copy.jpg</a:t>
            </a:r>
            <a:endParaRPr lang="en-US" sz="1400" b="0" i="1" dirty="0"/>
          </a:p>
        </p:txBody>
      </p:sp>
      <p:pic>
        <p:nvPicPr>
          <p:cNvPr id="1026" name="Picture 2" descr="Multi-Core Processor: Advantages, Disadvantages, Examples, Application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687604">
            <a:off x="3191528" y="2327605"/>
            <a:ext cx="2971800" cy="25100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06342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3"/>
          <p:cNvSpPr>
            <a:spLocks noGrp="1" noChangeArrowheads="1"/>
          </p:cNvSpPr>
          <p:nvPr>
            <p:ph idx="4294967295"/>
          </p:nvPr>
        </p:nvSpPr>
        <p:spPr>
          <a:xfrm>
            <a:off x="116840" y="731519"/>
            <a:ext cx="8990716" cy="4953000"/>
          </a:xfrm>
        </p:spPr>
        <p:txBody>
          <a:bodyPr/>
          <a:lstStyle/>
          <a:p>
            <a:pPr marL="406400" indent="-406400" algn="just" eaLnBrk="1" hangingPunct="1">
              <a:lnSpc>
                <a:spcPct val="110000"/>
              </a:lnSpc>
              <a:buSzTx/>
            </a:pPr>
            <a:r>
              <a:rPr lang="en-US" b="1" dirty="0">
                <a:solidFill>
                  <a:srgbClr val="2C14DE"/>
                </a:solidFill>
                <a:cs typeface="Arial" charset="0"/>
              </a:rPr>
              <a:t>Single-core</a:t>
            </a:r>
            <a:r>
              <a:rPr lang="en-US" dirty="0">
                <a:cs typeface="Arial" charset="0"/>
              </a:rPr>
              <a:t> </a:t>
            </a:r>
            <a:r>
              <a:rPr lang="en-US" b="1" dirty="0">
                <a:cs typeface="Arial" charset="0"/>
              </a:rPr>
              <a:t>processors</a:t>
            </a:r>
            <a:r>
              <a:rPr lang="en-US" dirty="0">
                <a:cs typeface="Arial" charset="0"/>
              </a:rPr>
              <a:t> reached their </a:t>
            </a:r>
            <a:r>
              <a:rPr lang="en-US" b="1" dirty="0">
                <a:solidFill>
                  <a:srgbClr val="2C14DE"/>
                </a:solidFill>
                <a:cs typeface="Arial" charset="0"/>
              </a:rPr>
              <a:t>physical limits</a:t>
            </a:r>
            <a:r>
              <a:rPr lang="en-US" dirty="0">
                <a:cs typeface="Arial" charset="0"/>
              </a:rPr>
              <a:t>:</a:t>
            </a:r>
          </a:p>
          <a:p>
            <a:pPr marL="1162050" lvl="1" indent="-438150">
              <a:lnSpc>
                <a:spcPct val="110000"/>
              </a:lnSpc>
              <a:buClr>
                <a:schemeClr val="tx1"/>
              </a:buClr>
            </a:pPr>
            <a:r>
              <a:rPr lang="en-US" sz="3000" b="1" dirty="0">
                <a:solidFill>
                  <a:srgbClr val="C00000"/>
                </a:solidFill>
                <a:cs typeface="Arial" charset="0"/>
              </a:rPr>
              <a:t>Overheating issues</a:t>
            </a:r>
          </a:p>
          <a:p>
            <a:pPr marL="1162050" lvl="1" indent="-438150">
              <a:lnSpc>
                <a:spcPct val="110000"/>
              </a:lnSpc>
              <a:buClr>
                <a:schemeClr val="tx1"/>
              </a:buClr>
            </a:pPr>
            <a:r>
              <a:rPr lang="en-US" sz="3000" dirty="0">
                <a:solidFill>
                  <a:srgbClr val="C00000"/>
                </a:solidFill>
                <a:cs typeface="Arial" charset="0"/>
              </a:rPr>
              <a:t>Huge </a:t>
            </a:r>
            <a:r>
              <a:rPr lang="en-US" sz="3000" b="1" dirty="0">
                <a:solidFill>
                  <a:srgbClr val="C00000"/>
                </a:solidFill>
                <a:cs typeface="Arial" charset="0"/>
              </a:rPr>
              <a:t>power consumption requirements</a:t>
            </a:r>
          </a:p>
          <a:p>
            <a:pPr marL="1162050" lvl="1" indent="-438150">
              <a:lnSpc>
                <a:spcPct val="110000"/>
              </a:lnSpc>
              <a:buClr>
                <a:schemeClr val="tx1"/>
              </a:buClr>
            </a:pPr>
            <a:r>
              <a:rPr lang="en-US" sz="3000" b="1" dirty="0">
                <a:solidFill>
                  <a:srgbClr val="C00000"/>
                </a:solidFill>
                <a:cs typeface="Arial" charset="0"/>
              </a:rPr>
              <a:t>Difficult to design</a:t>
            </a:r>
            <a:endParaRPr lang="en-US" sz="2700" dirty="0">
              <a:solidFill>
                <a:srgbClr val="FFFF99"/>
              </a:solidFill>
              <a:cs typeface="Arial" charset="0"/>
            </a:endParaRPr>
          </a:p>
        </p:txBody>
      </p:sp>
      <p:sp>
        <p:nvSpPr>
          <p:cNvPr id="17413" name="Text Box 8"/>
          <p:cNvSpPr txBox="1">
            <a:spLocks noChangeArrowheads="1"/>
          </p:cNvSpPr>
          <p:nvPr/>
        </p:nvSpPr>
        <p:spPr bwMode="auto">
          <a:xfrm>
            <a:off x="116840" y="-11926"/>
            <a:ext cx="8991600" cy="707886"/>
          </a:xfrm>
          <a:prstGeom prst="rect">
            <a:avLst/>
          </a:prstGeom>
          <a:noFill/>
          <a:ln w="9525">
            <a:noFill/>
            <a:miter lim="800000"/>
            <a:headEnd/>
            <a:tailEnd/>
          </a:ln>
        </p:spPr>
        <p:txBody>
          <a:bodyPr wrap="square">
            <a:spAutoFit/>
          </a:bodyPr>
          <a:lstStyle/>
          <a:p>
            <a:pPr algn="ctr"/>
            <a:r>
              <a:rPr lang="en-US" sz="4000" b="1" dirty="0">
                <a:solidFill>
                  <a:srgbClr val="B80000"/>
                </a:solidFill>
                <a:latin typeface="+mj-lt"/>
              </a:rPr>
              <a:t>Multi-core Processors </a:t>
            </a:r>
          </a:p>
        </p:txBody>
      </p:sp>
      <p:pic>
        <p:nvPicPr>
          <p:cNvPr id="17414" name="Picture 10" descr="inside_intel_sandy_bridge_quad_core_processor"/>
          <p:cNvPicPr>
            <a:picLocks noChangeAspect="1" noChangeArrowheads="1"/>
          </p:cNvPicPr>
          <p:nvPr/>
        </p:nvPicPr>
        <p:blipFill>
          <a:blip r:embed="rId3"/>
          <a:srcRect/>
          <a:stretch>
            <a:fillRect/>
          </a:stretch>
        </p:blipFill>
        <p:spPr bwMode="auto">
          <a:xfrm>
            <a:off x="116840" y="3842634"/>
            <a:ext cx="4861703" cy="2329566"/>
          </a:xfrm>
          <a:prstGeom prst="rect">
            <a:avLst/>
          </a:prstGeom>
          <a:noFill/>
          <a:ln w="9525">
            <a:noFill/>
            <a:miter lim="800000"/>
            <a:headEnd/>
            <a:tailEnd/>
          </a:ln>
        </p:spPr>
      </p:pic>
      <p:sp>
        <p:nvSpPr>
          <p:cNvPr id="17415" name="Text Box 11"/>
          <p:cNvSpPr txBox="1">
            <a:spLocks noChangeArrowheads="1"/>
          </p:cNvSpPr>
          <p:nvPr/>
        </p:nvSpPr>
        <p:spPr bwMode="auto">
          <a:xfrm>
            <a:off x="39756" y="6485890"/>
            <a:ext cx="3124958" cy="338554"/>
          </a:xfrm>
          <a:prstGeom prst="rect">
            <a:avLst/>
          </a:prstGeom>
          <a:noFill/>
          <a:ln w="9525">
            <a:noFill/>
            <a:miter lim="800000"/>
            <a:headEnd/>
            <a:tailEnd/>
          </a:ln>
        </p:spPr>
        <p:txBody>
          <a:bodyPr wrap="none">
            <a:spAutoFit/>
          </a:bodyPr>
          <a:lstStyle/>
          <a:p>
            <a:r>
              <a:rPr lang="en-US" sz="1600" b="0" dirty="0"/>
              <a:t>[Picture credits: Intel Corporation, ]</a:t>
            </a:r>
          </a:p>
        </p:txBody>
      </p:sp>
      <p:sp>
        <p:nvSpPr>
          <p:cNvPr id="8" name="Rectangle 7"/>
          <p:cNvSpPr/>
          <p:nvPr/>
        </p:nvSpPr>
        <p:spPr>
          <a:xfrm>
            <a:off x="39756" y="685800"/>
            <a:ext cx="9067800" cy="4571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98" name="Picture 2" descr="Multi-Core Processors | On the Motherboard | Pearson IT Certification"/>
          <p:cNvPicPr>
            <a:picLocks noChangeAspect="1" noChangeArrowheads="1"/>
          </p:cNvPicPr>
          <p:nvPr/>
        </p:nvPicPr>
        <p:blipFill rotWithShape="1">
          <a:blip r:embed="rId4">
            <a:extLst>
              <a:ext uri="{28A0092B-C50C-407E-A947-70E740481C1C}">
                <a14:useLocalDpi xmlns:a14="http://schemas.microsoft.com/office/drawing/2010/main" val="0"/>
              </a:ext>
            </a:extLst>
          </a:blip>
          <a:srcRect b="24503"/>
          <a:stretch/>
        </p:blipFill>
        <p:spPr bwMode="auto">
          <a:xfrm>
            <a:off x="5181600" y="3842634"/>
            <a:ext cx="3810000" cy="29004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74819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a:extLst>
              <a:ext uri="{FF2B5EF4-FFF2-40B4-BE49-F238E27FC236}">
                <a16:creationId xmlns:a16="http://schemas.microsoft.com/office/drawing/2014/main" id="{5A2739EA-AF3A-422C-8A6B-C2664785BFE9}"/>
              </a:ext>
            </a:extLst>
          </p:cNvPr>
          <p:cNvSpPr>
            <a:spLocks noGrp="1" noChangeArrowheads="1"/>
          </p:cNvSpPr>
          <p:nvPr>
            <p:ph type="title"/>
          </p:nvPr>
        </p:nvSpPr>
        <p:spPr>
          <a:xfrm>
            <a:off x="-23814" y="37307"/>
            <a:ext cx="9167814" cy="853280"/>
          </a:xfrm>
        </p:spPr>
        <p:txBody>
          <a:bodyPr/>
          <a:lstStyle/>
          <a:p>
            <a:r>
              <a:rPr lang="en-US" altLang="en-PK" b="1" dirty="0">
                <a:solidFill>
                  <a:srgbClr val="B80000"/>
                </a:solidFill>
              </a:rPr>
              <a:t>Typical Single-core Processor</a:t>
            </a:r>
          </a:p>
        </p:txBody>
      </p:sp>
      <p:graphicFrame>
        <p:nvGraphicFramePr>
          <p:cNvPr id="25607" name="Object 7">
            <a:extLst>
              <a:ext uri="{FF2B5EF4-FFF2-40B4-BE49-F238E27FC236}">
                <a16:creationId xmlns:a16="http://schemas.microsoft.com/office/drawing/2014/main" id="{7BAC26E1-A134-48D3-A783-4566333A5C64}"/>
              </a:ext>
            </a:extLst>
          </p:cNvPr>
          <p:cNvGraphicFramePr>
            <a:graphicFrameLocks noGrp="1" noChangeAspect="1"/>
          </p:cNvGraphicFramePr>
          <p:nvPr>
            <p:ph idx="1"/>
          </p:nvPr>
        </p:nvGraphicFramePr>
        <p:xfrm>
          <a:off x="1447800" y="1600200"/>
          <a:ext cx="6394450" cy="4144963"/>
        </p:xfrm>
        <a:graphic>
          <a:graphicData uri="http://schemas.openxmlformats.org/presentationml/2006/ole">
            <mc:AlternateContent xmlns:mc="http://schemas.openxmlformats.org/markup-compatibility/2006">
              <mc:Choice xmlns:v="urn:schemas-microsoft-com:vml" Requires="v">
                <p:oleObj spid="_x0000_s3227" name="Paint Shop Pro Image" r:id="rId4" imgW="4712195" imgH="3053659" progId="PaintShopPro">
                  <p:embed/>
                </p:oleObj>
              </mc:Choice>
              <mc:Fallback>
                <p:oleObj name="Paint Shop Pro Image" r:id="rId4" imgW="4712195" imgH="3053659" progId="PaintShopPro">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47800" y="1600200"/>
                        <a:ext cx="6394450" cy="4144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5609" name="Rectangle 9">
            <a:extLst>
              <a:ext uri="{FF2B5EF4-FFF2-40B4-BE49-F238E27FC236}">
                <a16:creationId xmlns:a16="http://schemas.microsoft.com/office/drawing/2014/main" id="{D98EF8A2-F7E1-44A1-91C0-FFAD3CFBAD0E}"/>
              </a:ext>
            </a:extLst>
          </p:cNvPr>
          <p:cNvSpPr>
            <a:spLocks noChangeArrowheads="1"/>
          </p:cNvSpPr>
          <p:nvPr/>
        </p:nvSpPr>
        <p:spPr bwMode="auto">
          <a:xfrm>
            <a:off x="2895600" y="2057400"/>
            <a:ext cx="2998788" cy="1852613"/>
          </a:xfrm>
          <a:prstGeom prst="rect">
            <a:avLst/>
          </a:prstGeom>
          <a:noFill/>
          <a:ln w="25400">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PK"/>
          </a:p>
        </p:txBody>
      </p:sp>
      <p:sp>
        <p:nvSpPr>
          <p:cNvPr id="25610" name="Line 10">
            <a:extLst>
              <a:ext uri="{FF2B5EF4-FFF2-40B4-BE49-F238E27FC236}">
                <a16:creationId xmlns:a16="http://schemas.microsoft.com/office/drawing/2014/main" id="{E03AB98F-FA0D-4E08-9E62-51EBB21CC5A3}"/>
              </a:ext>
            </a:extLst>
          </p:cNvPr>
          <p:cNvSpPr>
            <a:spLocks noChangeShapeType="1"/>
          </p:cNvSpPr>
          <p:nvPr/>
        </p:nvSpPr>
        <p:spPr bwMode="auto">
          <a:xfrm flipH="1">
            <a:off x="5486400" y="1893332"/>
            <a:ext cx="1676400" cy="731520"/>
          </a:xfrm>
          <a:prstGeom prst="line">
            <a:avLst/>
          </a:prstGeom>
          <a:noFill/>
          <a:ln w="25400">
            <a:solidFill>
              <a:srgbClr val="FF00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PK"/>
          </a:p>
        </p:txBody>
      </p:sp>
      <p:sp>
        <p:nvSpPr>
          <p:cNvPr id="25611" name="Text Box 11">
            <a:extLst>
              <a:ext uri="{FF2B5EF4-FFF2-40B4-BE49-F238E27FC236}">
                <a16:creationId xmlns:a16="http://schemas.microsoft.com/office/drawing/2014/main" id="{CD8F08E6-7D7C-4B4A-8B49-DE45A198C8D9}"/>
              </a:ext>
            </a:extLst>
          </p:cNvPr>
          <p:cNvSpPr txBox="1">
            <a:spLocks noChangeArrowheads="1"/>
          </p:cNvSpPr>
          <p:nvPr/>
        </p:nvSpPr>
        <p:spPr bwMode="auto">
          <a:xfrm>
            <a:off x="6705600" y="1524000"/>
            <a:ext cx="220053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PK" b="1" dirty="0">
                <a:solidFill>
                  <a:srgbClr val="2F1BC7"/>
                </a:solidFill>
              </a:rPr>
              <a:t>Single Execution Unit</a:t>
            </a:r>
          </a:p>
        </p:txBody>
      </p:sp>
      <p:sp>
        <p:nvSpPr>
          <p:cNvPr id="7" name="Rectangle 6"/>
          <p:cNvSpPr/>
          <p:nvPr/>
        </p:nvSpPr>
        <p:spPr>
          <a:xfrm>
            <a:off x="25400" y="819468"/>
            <a:ext cx="9067800" cy="4571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060184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54426" y="990600"/>
            <a:ext cx="9039500" cy="5817326"/>
          </a:xfrm>
        </p:spPr>
        <p:txBody>
          <a:bodyPr>
            <a:normAutofit/>
          </a:bodyPr>
          <a:lstStyle/>
          <a:p>
            <a:pPr>
              <a:spcBef>
                <a:spcPts val="1800"/>
              </a:spcBef>
            </a:pPr>
            <a:r>
              <a:rPr lang="en-US" sz="3400" b="1" dirty="0"/>
              <a:t>What is </a:t>
            </a:r>
            <a:r>
              <a:rPr lang="en-US" sz="3400" b="1" dirty="0">
                <a:solidFill>
                  <a:srgbClr val="2C14DE"/>
                </a:solidFill>
              </a:rPr>
              <a:t>Parallel and Distributed Computing</a:t>
            </a:r>
            <a:r>
              <a:rPr lang="en-US" sz="3400" b="1" dirty="0"/>
              <a:t>? </a:t>
            </a:r>
          </a:p>
          <a:p>
            <a:pPr lvl="1">
              <a:spcBef>
                <a:spcPts val="1800"/>
              </a:spcBef>
            </a:pPr>
            <a:r>
              <a:rPr lang="en-US" sz="3200" dirty="0"/>
              <a:t>Use of </a:t>
            </a:r>
            <a:r>
              <a:rPr lang="en-US" sz="3200" b="1" dirty="0">
                <a:solidFill>
                  <a:srgbClr val="2C14DE"/>
                </a:solidFill>
              </a:rPr>
              <a:t>multiple processors </a:t>
            </a:r>
            <a:r>
              <a:rPr lang="en-US" sz="3200" dirty="0"/>
              <a:t>or </a:t>
            </a:r>
            <a:r>
              <a:rPr lang="en-US" sz="3200" b="1" dirty="0">
                <a:solidFill>
                  <a:srgbClr val="2C14DE"/>
                </a:solidFill>
              </a:rPr>
              <a:t>machines</a:t>
            </a:r>
            <a:r>
              <a:rPr lang="en-US" sz="3200" dirty="0">
                <a:solidFill>
                  <a:srgbClr val="2C14DE"/>
                </a:solidFill>
              </a:rPr>
              <a:t> </a:t>
            </a:r>
            <a:r>
              <a:rPr lang="en-US" sz="3200" b="1" dirty="0"/>
              <a:t>working together</a:t>
            </a:r>
            <a:r>
              <a:rPr lang="en-US" sz="3200" dirty="0"/>
              <a:t> on a </a:t>
            </a:r>
            <a:r>
              <a:rPr lang="en-US" sz="3200" b="1" u="sng" dirty="0">
                <a:solidFill>
                  <a:srgbClr val="2C14DE"/>
                </a:solidFill>
              </a:rPr>
              <a:t>common task</a:t>
            </a:r>
          </a:p>
          <a:p>
            <a:pPr marL="457200" lvl="1" indent="0">
              <a:spcBef>
                <a:spcPts val="1800"/>
              </a:spcBef>
              <a:buNone/>
            </a:pPr>
            <a:endParaRPr lang="en-US" sz="3200" dirty="0"/>
          </a:p>
          <a:p>
            <a:pPr lvl="1">
              <a:spcBef>
                <a:spcPts val="1800"/>
              </a:spcBef>
            </a:pPr>
            <a:r>
              <a:rPr lang="en-US" sz="3400" dirty="0"/>
              <a:t>Each</a:t>
            </a:r>
            <a:r>
              <a:rPr lang="en-US" sz="3400" dirty="0">
                <a:solidFill>
                  <a:srgbClr val="2C14DE"/>
                </a:solidFill>
              </a:rPr>
              <a:t> </a:t>
            </a:r>
            <a:r>
              <a:rPr lang="en-US" sz="3400" b="1" dirty="0">
                <a:solidFill>
                  <a:srgbClr val="2C14DE"/>
                </a:solidFill>
              </a:rPr>
              <a:t>processor/machine</a:t>
            </a:r>
            <a:r>
              <a:rPr lang="en-US" sz="3400" dirty="0">
                <a:solidFill>
                  <a:srgbClr val="2C14DE"/>
                </a:solidFill>
              </a:rPr>
              <a:t> </a:t>
            </a:r>
            <a:r>
              <a:rPr lang="en-US" sz="3400" dirty="0"/>
              <a:t>works on its </a:t>
            </a:r>
            <a:r>
              <a:rPr lang="en-US" sz="3400" b="1" dirty="0">
                <a:solidFill>
                  <a:srgbClr val="2C14DE"/>
                </a:solidFill>
              </a:rPr>
              <a:t>section</a:t>
            </a:r>
            <a:r>
              <a:rPr lang="en-US" sz="3400" dirty="0"/>
              <a:t> of the </a:t>
            </a:r>
            <a:r>
              <a:rPr lang="en-US" sz="3400" b="1" dirty="0">
                <a:solidFill>
                  <a:srgbClr val="2C14DE"/>
                </a:solidFill>
              </a:rPr>
              <a:t>problem</a:t>
            </a:r>
          </a:p>
          <a:p>
            <a:pPr marL="457200" lvl="1" indent="0">
              <a:spcBef>
                <a:spcPts val="1800"/>
              </a:spcBef>
              <a:buNone/>
            </a:pPr>
            <a:endParaRPr lang="en-US" sz="3400" b="1" dirty="0">
              <a:solidFill>
                <a:srgbClr val="2C14DE"/>
              </a:solidFill>
            </a:endParaRPr>
          </a:p>
          <a:p>
            <a:pPr lvl="1">
              <a:spcBef>
                <a:spcPts val="1800"/>
              </a:spcBef>
            </a:pPr>
            <a:r>
              <a:rPr lang="en-US" sz="3400" b="1" dirty="0">
                <a:solidFill>
                  <a:srgbClr val="2C14DE"/>
                </a:solidFill>
              </a:rPr>
              <a:t>Processors</a:t>
            </a:r>
            <a:r>
              <a:rPr lang="en-US" sz="3400" dirty="0"/>
              <a:t> may </a:t>
            </a:r>
            <a:r>
              <a:rPr lang="en-US" sz="3400" b="1" dirty="0">
                <a:solidFill>
                  <a:srgbClr val="2C14DE"/>
                </a:solidFill>
              </a:rPr>
              <a:t>exchange information</a:t>
            </a:r>
            <a:endParaRPr lang="en-US" b="1" dirty="0">
              <a:solidFill>
                <a:srgbClr val="2C14DE"/>
              </a:solidFill>
            </a:endParaRPr>
          </a:p>
          <a:p>
            <a:endParaRPr lang="en-US" dirty="0"/>
          </a:p>
        </p:txBody>
      </p:sp>
      <p:sp>
        <p:nvSpPr>
          <p:cNvPr id="5" name="Rectangle 4"/>
          <p:cNvSpPr/>
          <p:nvPr/>
        </p:nvSpPr>
        <p:spPr>
          <a:xfrm>
            <a:off x="39756" y="868681"/>
            <a:ext cx="9067800" cy="4571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p:cNvSpPr txBox="1">
            <a:spLocks/>
          </p:cNvSpPr>
          <p:nvPr/>
        </p:nvSpPr>
        <p:spPr>
          <a:xfrm>
            <a:off x="90870" y="30957"/>
            <a:ext cx="9016686" cy="792162"/>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b="1" dirty="0">
                <a:solidFill>
                  <a:srgbClr val="B80000"/>
                </a:solidFill>
              </a:rPr>
              <a:t>Parallel and Distributed Computing?</a:t>
            </a:r>
          </a:p>
        </p:txBody>
      </p:sp>
    </p:spTree>
    <p:extLst>
      <p:ext uri="{BB962C8B-B14F-4D97-AF65-F5344CB8AC3E}">
        <p14:creationId xmlns:p14="http://schemas.microsoft.com/office/powerpoint/2010/main" val="151981971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blinds(horizontal)">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a:extLst>
              <a:ext uri="{FF2B5EF4-FFF2-40B4-BE49-F238E27FC236}">
                <a16:creationId xmlns:a16="http://schemas.microsoft.com/office/drawing/2014/main" id="{28FD9EE6-86B7-44FB-BFB8-91DB6DC239A2}"/>
              </a:ext>
            </a:extLst>
          </p:cNvPr>
          <p:cNvSpPr>
            <a:spLocks noGrp="1" noChangeArrowheads="1"/>
          </p:cNvSpPr>
          <p:nvPr>
            <p:ph type="title"/>
          </p:nvPr>
        </p:nvSpPr>
        <p:spPr>
          <a:xfrm>
            <a:off x="0" y="0"/>
            <a:ext cx="9144000" cy="819468"/>
          </a:xfrm>
        </p:spPr>
        <p:txBody>
          <a:bodyPr/>
          <a:lstStyle/>
          <a:p>
            <a:r>
              <a:rPr lang="en-US" altLang="en-PK" b="1" dirty="0">
                <a:solidFill>
                  <a:srgbClr val="B80000"/>
                </a:solidFill>
              </a:rPr>
              <a:t>Multi-core architectures</a:t>
            </a:r>
          </a:p>
        </p:txBody>
      </p:sp>
      <p:sp>
        <p:nvSpPr>
          <p:cNvPr id="65539" name="Rectangle 3">
            <a:extLst>
              <a:ext uri="{FF2B5EF4-FFF2-40B4-BE49-F238E27FC236}">
                <a16:creationId xmlns:a16="http://schemas.microsoft.com/office/drawing/2014/main" id="{44A78249-3C5F-4788-B039-2E39A4833B28}"/>
              </a:ext>
            </a:extLst>
          </p:cNvPr>
          <p:cNvSpPr>
            <a:spLocks noGrp="1" noChangeArrowheads="1"/>
          </p:cNvSpPr>
          <p:nvPr>
            <p:ph type="body" idx="1"/>
          </p:nvPr>
        </p:nvSpPr>
        <p:spPr>
          <a:xfrm>
            <a:off x="50800" y="1036637"/>
            <a:ext cx="8940800" cy="944563"/>
          </a:xfrm>
        </p:spPr>
        <p:txBody>
          <a:bodyPr/>
          <a:lstStyle/>
          <a:p>
            <a:r>
              <a:rPr lang="en-US" altLang="en-PK" dirty="0"/>
              <a:t>Replicated multiple processor on a single die/chip</a:t>
            </a:r>
          </a:p>
          <a:p>
            <a:endParaRPr lang="en-US" altLang="en-PK" dirty="0"/>
          </a:p>
        </p:txBody>
      </p:sp>
      <p:graphicFrame>
        <p:nvGraphicFramePr>
          <p:cNvPr id="65540" name="Object 4">
            <a:extLst>
              <a:ext uri="{FF2B5EF4-FFF2-40B4-BE49-F238E27FC236}">
                <a16:creationId xmlns:a16="http://schemas.microsoft.com/office/drawing/2014/main" id="{2962490A-6459-4910-900B-F471A3593892}"/>
              </a:ext>
            </a:extLst>
          </p:cNvPr>
          <p:cNvGraphicFramePr>
            <a:graphicFrameLocks noChangeAspect="1"/>
          </p:cNvGraphicFramePr>
          <p:nvPr>
            <p:extLst>
              <p:ext uri="{D42A27DB-BD31-4B8C-83A1-F6EECF244321}">
                <p14:modId xmlns:p14="http://schemas.microsoft.com/office/powerpoint/2010/main" val="1278389541"/>
              </p:ext>
            </p:extLst>
          </p:nvPr>
        </p:nvGraphicFramePr>
        <p:xfrm>
          <a:off x="828040" y="2514600"/>
          <a:ext cx="8229600" cy="2630488"/>
        </p:xfrm>
        <a:graphic>
          <a:graphicData uri="http://schemas.openxmlformats.org/presentationml/2006/ole">
            <mc:AlternateContent xmlns:mc="http://schemas.openxmlformats.org/markup-compatibility/2006">
              <mc:Choice xmlns:v="urn:schemas-microsoft-com:vml" Requires="v">
                <p:oleObj spid="_x0000_s2203" name="Paint Shop Pro Image" r:id="rId4" imgW="10107317" imgH="2848780" progId="PaintShopPro">
                  <p:embed/>
                </p:oleObj>
              </mc:Choice>
              <mc:Fallback>
                <p:oleObj name="Paint Shop Pro Image" r:id="rId4" imgW="10107317" imgH="2848780" progId="PaintShopPro">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8040" y="2514600"/>
                        <a:ext cx="8229600" cy="2630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5541" name="Text Box 5">
            <a:extLst>
              <a:ext uri="{FF2B5EF4-FFF2-40B4-BE49-F238E27FC236}">
                <a16:creationId xmlns:a16="http://schemas.microsoft.com/office/drawing/2014/main" id="{73E4BAFD-4760-4E14-AFE7-CA81F7261D87}"/>
              </a:ext>
            </a:extLst>
          </p:cNvPr>
          <p:cNvSpPr txBox="1">
            <a:spLocks noChangeArrowheads="1"/>
          </p:cNvSpPr>
          <p:nvPr/>
        </p:nvSpPr>
        <p:spPr bwMode="auto">
          <a:xfrm>
            <a:off x="1371600" y="2314575"/>
            <a:ext cx="79444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PK" b="1" dirty="0">
                <a:solidFill>
                  <a:srgbClr val="0000FF"/>
                </a:solidFill>
              </a:rPr>
              <a:t>Core 1</a:t>
            </a:r>
          </a:p>
        </p:txBody>
      </p:sp>
      <p:sp>
        <p:nvSpPr>
          <p:cNvPr id="65542" name="Text Box 6">
            <a:extLst>
              <a:ext uri="{FF2B5EF4-FFF2-40B4-BE49-F238E27FC236}">
                <a16:creationId xmlns:a16="http://schemas.microsoft.com/office/drawing/2014/main" id="{72902FAA-3966-431A-8281-879086D29F3E}"/>
              </a:ext>
            </a:extLst>
          </p:cNvPr>
          <p:cNvSpPr txBox="1">
            <a:spLocks noChangeArrowheads="1"/>
          </p:cNvSpPr>
          <p:nvPr/>
        </p:nvSpPr>
        <p:spPr bwMode="auto">
          <a:xfrm>
            <a:off x="3056246" y="2284215"/>
            <a:ext cx="79444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PK" b="1" dirty="0">
                <a:solidFill>
                  <a:srgbClr val="0000FF"/>
                </a:solidFill>
              </a:rPr>
              <a:t>Core 2</a:t>
            </a:r>
          </a:p>
        </p:txBody>
      </p:sp>
      <p:sp>
        <p:nvSpPr>
          <p:cNvPr id="65543" name="Text Box 7">
            <a:extLst>
              <a:ext uri="{FF2B5EF4-FFF2-40B4-BE49-F238E27FC236}">
                <a16:creationId xmlns:a16="http://schemas.microsoft.com/office/drawing/2014/main" id="{86585A0B-68FA-4B11-A8B6-4ECF20C0AC17}"/>
              </a:ext>
            </a:extLst>
          </p:cNvPr>
          <p:cNvSpPr txBox="1">
            <a:spLocks noChangeArrowheads="1"/>
          </p:cNvSpPr>
          <p:nvPr/>
        </p:nvSpPr>
        <p:spPr bwMode="auto">
          <a:xfrm>
            <a:off x="4708240" y="2314575"/>
            <a:ext cx="79444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PK" b="1" dirty="0">
                <a:solidFill>
                  <a:srgbClr val="0000FF"/>
                </a:solidFill>
              </a:rPr>
              <a:t>Core 3</a:t>
            </a:r>
          </a:p>
        </p:txBody>
      </p:sp>
      <p:sp>
        <p:nvSpPr>
          <p:cNvPr id="65544" name="Text Box 8">
            <a:extLst>
              <a:ext uri="{FF2B5EF4-FFF2-40B4-BE49-F238E27FC236}">
                <a16:creationId xmlns:a16="http://schemas.microsoft.com/office/drawing/2014/main" id="{712195C1-7C51-4C34-B235-9B2BE1D1FA5B}"/>
              </a:ext>
            </a:extLst>
          </p:cNvPr>
          <p:cNvSpPr txBox="1">
            <a:spLocks noChangeArrowheads="1"/>
          </p:cNvSpPr>
          <p:nvPr/>
        </p:nvSpPr>
        <p:spPr bwMode="auto">
          <a:xfrm>
            <a:off x="6485716" y="2314575"/>
            <a:ext cx="79444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PK" b="1" dirty="0">
                <a:solidFill>
                  <a:srgbClr val="0000FF"/>
                </a:solidFill>
              </a:rPr>
              <a:t>Core 4</a:t>
            </a:r>
          </a:p>
        </p:txBody>
      </p:sp>
      <p:sp>
        <p:nvSpPr>
          <p:cNvPr id="65545" name="Text Box 9">
            <a:extLst>
              <a:ext uri="{FF2B5EF4-FFF2-40B4-BE49-F238E27FC236}">
                <a16:creationId xmlns:a16="http://schemas.microsoft.com/office/drawing/2014/main" id="{E150A9DC-79AC-4F34-A46A-A79F33CEA7BC}"/>
              </a:ext>
            </a:extLst>
          </p:cNvPr>
          <p:cNvSpPr txBox="1">
            <a:spLocks noChangeArrowheads="1"/>
          </p:cNvSpPr>
          <p:nvPr/>
        </p:nvSpPr>
        <p:spPr bwMode="auto">
          <a:xfrm>
            <a:off x="969328" y="5133975"/>
            <a:ext cx="208691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PK" b="1" u="sng" dirty="0"/>
              <a:t>Multi-core CPU chip</a:t>
            </a:r>
          </a:p>
        </p:txBody>
      </p:sp>
      <p:sp>
        <p:nvSpPr>
          <p:cNvPr id="10" name="Rectangle 9"/>
          <p:cNvSpPr/>
          <p:nvPr/>
        </p:nvSpPr>
        <p:spPr>
          <a:xfrm>
            <a:off x="25400" y="819468"/>
            <a:ext cx="9067800" cy="4571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225596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3"/>
          <p:cNvSpPr>
            <a:spLocks noGrp="1"/>
          </p:cNvSpPr>
          <p:nvPr>
            <p:ph type="title"/>
          </p:nvPr>
        </p:nvSpPr>
        <p:spPr>
          <a:xfrm>
            <a:off x="381000" y="46038"/>
            <a:ext cx="8726556" cy="868362"/>
          </a:xfrm>
        </p:spPr>
        <p:txBody>
          <a:bodyPr>
            <a:normAutofit/>
          </a:bodyPr>
          <a:lstStyle/>
          <a:p>
            <a:pPr eaLnBrk="1" hangingPunct="1"/>
            <a:r>
              <a:rPr lang="en-US" sz="3800" b="1" dirty="0">
                <a:solidFill>
                  <a:srgbClr val="B80000"/>
                </a:solidFill>
                <a:latin typeface="Arial" charset="0"/>
              </a:rPr>
              <a:t>Serial Performance Scaling is Over</a:t>
            </a:r>
          </a:p>
        </p:txBody>
      </p:sp>
      <p:sp>
        <p:nvSpPr>
          <p:cNvPr id="35843" name="Content Placeholder 4"/>
          <p:cNvSpPr>
            <a:spLocks noGrp="1"/>
          </p:cNvSpPr>
          <p:nvPr>
            <p:ph idx="1"/>
          </p:nvPr>
        </p:nvSpPr>
        <p:spPr>
          <a:xfrm>
            <a:off x="156596" y="1143000"/>
            <a:ext cx="8915400" cy="5562600"/>
          </a:xfrm>
        </p:spPr>
        <p:txBody>
          <a:bodyPr>
            <a:normAutofit/>
          </a:bodyPr>
          <a:lstStyle/>
          <a:p>
            <a:pPr eaLnBrk="1" hangingPunct="1"/>
            <a:r>
              <a:rPr lang="en-US" sz="2800" b="1" dirty="0">
                <a:solidFill>
                  <a:srgbClr val="2C14DE"/>
                </a:solidFill>
                <a:latin typeface="Arial" charset="0"/>
              </a:rPr>
              <a:t>Cannot</a:t>
            </a:r>
            <a:r>
              <a:rPr lang="en-US" sz="2800" dirty="0">
                <a:solidFill>
                  <a:srgbClr val="2C14DE"/>
                </a:solidFill>
                <a:latin typeface="Arial" charset="0"/>
              </a:rPr>
              <a:t> </a:t>
            </a:r>
            <a:r>
              <a:rPr lang="en-US" sz="2800" dirty="0">
                <a:latin typeface="Arial" charset="0"/>
              </a:rPr>
              <a:t>continue to </a:t>
            </a:r>
            <a:r>
              <a:rPr lang="en-US" sz="2800" b="1" dirty="0">
                <a:latin typeface="Arial" charset="0"/>
              </a:rPr>
              <a:t>scale processor </a:t>
            </a:r>
            <a:r>
              <a:rPr lang="en-US" sz="2800" dirty="0">
                <a:latin typeface="Arial" charset="0"/>
              </a:rPr>
              <a:t>frequencies</a:t>
            </a:r>
          </a:p>
          <a:p>
            <a:pPr lvl="1" eaLnBrk="1" hangingPunct="1"/>
            <a:r>
              <a:rPr lang="en-US" sz="3000" b="1" dirty="0">
                <a:latin typeface="Arial" charset="0"/>
                <a:ea typeface="ＭＳ Ｐゴシック" charset="0"/>
              </a:rPr>
              <a:t>no 20 GHz chips</a:t>
            </a:r>
          </a:p>
          <a:p>
            <a:pPr lvl="1" eaLnBrk="1" hangingPunct="1"/>
            <a:endParaRPr lang="en-US" dirty="0">
              <a:latin typeface="Arial" charset="0"/>
            </a:endParaRPr>
          </a:p>
          <a:p>
            <a:pPr eaLnBrk="1" hangingPunct="1"/>
            <a:r>
              <a:rPr lang="en-US" sz="3000" b="1" dirty="0">
                <a:solidFill>
                  <a:srgbClr val="2C14DE"/>
                </a:solidFill>
                <a:latin typeface="Arial" charset="0"/>
              </a:rPr>
              <a:t>Cannot</a:t>
            </a:r>
            <a:r>
              <a:rPr lang="en-US" sz="3000" dirty="0">
                <a:solidFill>
                  <a:srgbClr val="2C14DE"/>
                </a:solidFill>
                <a:latin typeface="Arial" charset="0"/>
              </a:rPr>
              <a:t> </a:t>
            </a:r>
            <a:r>
              <a:rPr lang="en-US" sz="3000" dirty="0">
                <a:latin typeface="Arial" charset="0"/>
              </a:rPr>
              <a:t>continue to </a:t>
            </a:r>
            <a:r>
              <a:rPr lang="en-US" sz="3000" b="1" dirty="0">
                <a:latin typeface="Arial" charset="0"/>
              </a:rPr>
              <a:t>increase power consumption</a:t>
            </a:r>
          </a:p>
          <a:p>
            <a:pPr lvl="1"/>
            <a:r>
              <a:rPr lang="en-US" sz="3000" b="1" dirty="0">
                <a:latin typeface="Arial" charset="0"/>
                <a:ea typeface="ＭＳ Ｐゴシック" charset="0"/>
              </a:rPr>
              <a:t>can</a:t>
            </a:r>
            <a:r>
              <a:rPr lang="ja-JP" altLang="en-US" sz="3000" b="1" dirty="0">
                <a:latin typeface="Arial" charset="0"/>
                <a:ea typeface="ＭＳ Ｐゴシック" charset="0"/>
              </a:rPr>
              <a:t>’</a:t>
            </a:r>
            <a:r>
              <a:rPr lang="en-US" sz="3000" b="1" dirty="0">
                <a:latin typeface="Arial" charset="0"/>
                <a:ea typeface="ＭＳ Ｐゴシック" charset="0"/>
              </a:rPr>
              <a:t>t melt chip</a:t>
            </a:r>
          </a:p>
          <a:p>
            <a:pPr lvl="1"/>
            <a:endParaRPr lang="en-US" dirty="0">
              <a:latin typeface="Arial" charset="0"/>
            </a:endParaRPr>
          </a:p>
          <a:p>
            <a:pPr eaLnBrk="1" hangingPunct="1"/>
            <a:r>
              <a:rPr lang="en-US" sz="3000" b="1" dirty="0">
                <a:solidFill>
                  <a:srgbClr val="008000"/>
                </a:solidFill>
                <a:latin typeface="Arial" charset="0"/>
              </a:rPr>
              <a:t>Can continue to </a:t>
            </a:r>
            <a:r>
              <a:rPr lang="en-US" sz="3000" b="1" u="sng" dirty="0">
                <a:solidFill>
                  <a:srgbClr val="008000"/>
                </a:solidFill>
                <a:latin typeface="Arial" charset="0"/>
              </a:rPr>
              <a:t>increase transistor density</a:t>
            </a:r>
          </a:p>
          <a:p>
            <a:pPr lvl="1"/>
            <a:r>
              <a:rPr lang="en-US" sz="3000" b="1" dirty="0">
                <a:latin typeface="Arial" charset="0"/>
                <a:ea typeface="ＭＳ Ｐゴシック" charset="0"/>
              </a:rPr>
              <a:t>as per </a:t>
            </a:r>
            <a:r>
              <a:rPr lang="en-US" sz="3000" b="1" dirty="0">
                <a:solidFill>
                  <a:srgbClr val="2C14DE"/>
                </a:solidFill>
                <a:latin typeface="Arial" charset="0"/>
                <a:ea typeface="ＭＳ Ｐゴシック" charset="0"/>
              </a:rPr>
              <a:t>Moore</a:t>
            </a:r>
            <a:r>
              <a:rPr lang="ja-JP" altLang="en-US" sz="3000" b="1" dirty="0">
                <a:solidFill>
                  <a:srgbClr val="2C14DE"/>
                </a:solidFill>
                <a:latin typeface="Arial" charset="0"/>
                <a:ea typeface="ＭＳ Ｐゴシック" charset="0"/>
              </a:rPr>
              <a:t>’</a:t>
            </a:r>
            <a:r>
              <a:rPr lang="en-US" sz="3000" b="1" dirty="0">
                <a:solidFill>
                  <a:srgbClr val="2C14DE"/>
                </a:solidFill>
                <a:latin typeface="Arial" charset="0"/>
                <a:ea typeface="ＭＳ Ｐゴシック" charset="0"/>
              </a:rPr>
              <a:t>s Law</a:t>
            </a:r>
          </a:p>
        </p:txBody>
      </p:sp>
      <p:sp>
        <p:nvSpPr>
          <p:cNvPr id="4" name="Rectangle 3"/>
          <p:cNvSpPr/>
          <p:nvPr/>
        </p:nvSpPr>
        <p:spPr>
          <a:xfrm>
            <a:off x="39756" y="944881"/>
            <a:ext cx="9067800" cy="4571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486770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 Box 15"/>
          <p:cNvSpPr txBox="1">
            <a:spLocks noChangeArrowheads="1"/>
          </p:cNvSpPr>
          <p:nvPr/>
        </p:nvSpPr>
        <p:spPr bwMode="auto">
          <a:xfrm>
            <a:off x="1219200" y="5334000"/>
            <a:ext cx="12192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Arial" charset="0"/>
              </a:defRPr>
            </a:lvl1pPr>
            <a:lvl2pPr marL="37931725" indent="-37474525" eaLnBrk="0" hangingPunct="0">
              <a:defRPr sz="2400">
                <a:solidFill>
                  <a:schemeClr val="tx1"/>
                </a:solidFill>
                <a:latin typeface="Arial" charset="0"/>
                <a:ea typeface="Arial" charset="0"/>
                <a:cs typeface="Arial" charset="0"/>
              </a:defRPr>
            </a:lvl2pPr>
            <a:lvl3pPr eaLnBrk="0" hangingPunct="0">
              <a:defRPr sz="2400">
                <a:solidFill>
                  <a:schemeClr val="tx1"/>
                </a:solidFill>
                <a:latin typeface="Arial" charset="0"/>
                <a:ea typeface="Arial" charset="0"/>
                <a:cs typeface="Arial" charset="0"/>
              </a:defRPr>
            </a:lvl3pPr>
            <a:lvl4pPr eaLnBrk="0" hangingPunct="0">
              <a:defRPr sz="2400">
                <a:solidFill>
                  <a:schemeClr val="tx1"/>
                </a:solidFill>
                <a:latin typeface="Arial" charset="0"/>
                <a:ea typeface="Arial" charset="0"/>
                <a:cs typeface="Arial" charset="0"/>
              </a:defRPr>
            </a:lvl4pPr>
            <a:lvl5pPr eaLnBrk="0" hangingPunct="0">
              <a:defRPr sz="2400">
                <a:solidFill>
                  <a:schemeClr val="tx1"/>
                </a:solidFill>
                <a:latin typeface="Arial" charset="0"/>
                <a:ea typeface="Arial" charset="0"/>
                <a:cs typeface="Arial" charset="0"/>
              </a:defRPr>
            </a:lvl5pPr>
            <a:lvl6pPr marL="457200" eaLnBrk="0" fontAlgn="base" hangingPunct="0">
              <a:spcBef>
                <a:spcPct val="0"/>
              </a:spcBef>
              <a:spcAft>
                <a:spcPct val="0"/>
              </a:spcAft>
              <a:defRPr sz="2400">
                <a:solidFill>
                  <a:schemeClr val="tx1"/>
                </a:solidFill>
                <a:latin typeface="Arial" charset="0"/>
                <a:ea typeface="Arial" charset="0"/>
                <a:cs typeface="Arial" charset="0"/>
              </a:defRPr>
            </a:lvl6pPr>
            <a:lvl7pPr marL="914400" eaLnBrk="0" fontAlgn="base" hangingPunct="0">
              <a:spcBef>
                <a:spcPct val="0"/>
              </a:spcBef>
              <a:spcAft>
                <a:spcPct val="0"/>
              </a:spcAft>
              <a:defRPr sz="2400">
                <a:solidFill>
                  <a:schemeClr val="tx1"/>
                </a:solidFill>
                <a:latin typeface="Arial" charset="0"/>
                <a:ea typeface="Arial" charset="0"/>
                <a:cs typeface="Arial" charset="0"/>
              </a:defRPr>
            </a:lvl7pPr>
            <a:lvl8pPr marL="1371600" eaLnBrk="0" fontAlgn="base" hangingPunct="0">
              <a:spcBef>
                <a:spcPct val="0"/>
              </a:spcBef>
              <a:spcAft>
                <a:spcPct val="0"/>
              </a:spcAft>
              <a:defRPr sz="2400">
                <a:solidFill>
                  <a:schemeClr val="tx1"/>
                </a:solidFill>
                <a:latin typeface="Arial" charset="0"/>
                <a:ea typeface="Arial" charset="0"/>
                <a:cs typeface="Arial" charset="0"/>
              </a:defRPr>
            </a:lvl8pPr>
            <a:lvl9pPr marL="1828800" eaLnBrk="0" fontAlgn="base" hangingPunct="0">
              <a:spcBef>
                <a:spcPct val="0"/>
              </a:spcBef>
              <a:spcAft>
                <a:spcPct val="0"/>
              </a:spcAft>
              <a:defRPr sz="2400">
                <a:solidFill>
                  <a:schemeClr val="tx1"/>
                </a:solidFill>
                <a:latin typeface="Arial" charset="0"/>
                <a:ea typeface="Arial" charset="0"/>
                <a:cs typeface="Arial" charset="0"/>
              </a:defRPr>
            </a:lvl9pPr>
          </a:lstStyle>
          <a:p>
            <a:pPr eaLnBrk="1" hangingPunct="1">
              <a:spcBef>
                <a:spcPct val="50000"/>
              </a:spcBef>
              <a:buSzPct val="180000"/>
            </a:pPr>
            <a:r>
              <a:rPr lang="en-US" sz="2000" b="1" dirty="0"/>
              <a:t>2 cores</a:t>
            </a:r>
          </a:p>
        </p:txBody>
      </p:sp>
      <p:sp>
        <p:nvSpPr>
          <p:cNvPr id="43010" name="Rectangle 2"/>
          <p:cNvSpPr>
            <a:spLocks noGrp="1" noChangeArrowheads="1"/>
          </p:cNvSpPr>
          <p:nvPr>
            <p:ph type="title"/>
          </p:nvPr>
        </p:nvSpPr>
        <p:spPr>
          <a:xfrm>
            <a:off x="76200" y="0"/>
            <a:ext cx="8915400" cy="944562"/>
          </a:xfrm>
        </p:spPr>
        <p:txBody>
          <a:bodyPr>
            <a:normAutofit/>
          </a:bodyPr>
          <a:lstStyle/>
          <a:p>
            <a:pPr eaLnBrk="1" hangingPunct="1"/>
            <a:r>
              <a:rPr lang="en-US" sz="4000" b="1" dirty="0">
                <a:solidFill>
                  <a:srgbClr val="B80000"/>
                </a:solidFill>
                <a:latin typeface="+mn-lt"/>
              </a:rPr>
              <a:t>The </a:t>
            </a:r>
            <a:r>
              <a:rPr lang="ja-JP" altLang="en-US" sz="4000" b="1" dirty="0">
                <a:solidFill>
                  <a:srgbClr val="B80000"/>
                </a:solidFill>
                <a:latin typeface="+mn-lt"/>
              </a:rPr>
              <a:t>“</a:t>
            </a:r>
            <a:r>
              <a:rPr lang="en-US" sz="4000" b="1" dirty="0">
                <a:solidFill>
                  <a:srgbClr val="B80000"/>
                </a:solidFill>
                <a:latin typeface="+mn-lt"/>
              </a:rPr>
              <a:t>New</a:t>
            </a:r>
            <a:r>
              <a:rPr lang="ja-JP" altLang="en-US" sz="4000" b="1" dirty="0">
                <a:solidFill>
                  <a:srgbClr val="B80000"/>
                </a:solidFill>
                <a:latin typeface="+mn-lt"/>
              </a:rPr>
              <a:t>”</a:t>
            </a:r>
            <a:r>
              <a:rPr lang="en-US" sz="4000" b="1" dirty="0">
                <a:solidFill>
                  <a:srgbClr val="B80000"/>
                </a:solidFill>
                <a:latin typeface="+mn-lt"/>
              </a:rPr>
              <a:t> Moore</a:t>
            </a:r>
            <a:r>
              <a:rPr lang="ja-JP" altLang="en-US" sz="4000" b="1" dirty="0">
                <a:solidFill>
                  <a:srgbClr val="B80000"/>
                </a:solidFill>
                <a:latin typeface="+mn-lt"/>
              </a:rPr>
              <a:t>’</a:t>
            </a:r>
            <a:r>
              <a:rPr lang="en-US" sz="4000" b="1" dirty="0">
                <a:solidFill>
                  <a:srgbClr val="B80000"/>
                </a:solidFill>
                <a:latin typeface="+mn-lt"/>
              </a:rPr>
              <a:t>s Law</a:t>
            </a:r>
          </a:p>
        </p:txBody>
      </p:sp>
      <p:sp>
        <p:nvSpPr>
          <p:cNvPr id="618499" name="Rectangle 3"/>
          <p:cNvSpPr>
            <a:spLocks noGrp="1" noChangeArrowheads="1"/>
          </p:cNvSpPr>
          <p:nvPr>
            <p:ph idx="1"/>
          </p:nvPr>
        </p:nvSpPr>
        <p:spPr>
          <a:xfrm>
            <a:off x="152400" y="990600"/>
            <a:ext cx="8839200" cy="5715000"/>
          </a:xfrm>
        </p:spPr>
        <p:txBody>
          <a:bodyPr>
            <a:normAutofit/>
          </a:bodyPr>
          <a:lstStyle/>
          <a:p>
            <a:pPr eaLnBrk="1" hangingPunct="1"/>
            <a:r>
              <a:rPr lang="en-US" b="1" dirty="0">
                <a:solidFill>
                  <a:srgbClr val="2C14DE"/>
                </a:solidFill>
                <a:latin typeface="Arial" charset="0"/>
              </a:rPr>
              <a:t>Computers</a:t>
            </a:r>
            <a:r>
              <a:rPr lang="en-US" b="1" dirty="0">
                <a:latin typeface="Arial" charset="0"/>
              </a:rPr>
              <a:t> </a:t>
            </a:r>
            <a:r>
              <a:rPr lang="en-US" b="1" dirty="0">
                <a:solidFill>
                  <a:srgbClr val="2C14DE"/>
                </a:solidFill>
                <a:latin typeface="Arial" charset="0"/>
              </a:rPr>
              <a:t>no longer get faster</a:t>
            </a:r>
            <a:r>
              <a:rPr lang="en-US" dirty="0">
                <a:latin typeface="Arial" charset="0"/>
              </a:rPr>
              <a:t>, just </a:t>
            </a:r>
            <a:r>
              <a:rPr lang="en-US" b="1" u="sng" dirty="0">
                <a:solidFill>
                  <a:srgbClr val="008000"/>
                </a:solidFill>
                <a:latin typeface="Arial" charset="0"/>
              </a:rPr>
              <a:t>wider</a:t>
            </a:r>
          </a:p>
          <a:p>
            <a:pPr eaLnBrk="1" hangingPunct="1"/>
            <a:endParaRPr lang="en-US" dirty="0">
              <a:latin typeface="Arial" charset="0"/>
            </a:endParaRPr>
          </a:p>
          <a:p>
            <a:pPr eaLnBrk="1" hangingPunct="1"/>
            <a:r>
              <a:rPr lang="en-US" dirty="0">
                <a:latin typeface="Arial" charset="0"/>
              </a:rPr>
              <a:t>You </a:t>
            </a:r>
            <a:r>
              <a:rPr lang="en-US" i="1" dirty="0">
                <a:solidFill>
                  <a:srgbClr val="2C14DE"/>
                </a:solidFill>
                <a:latin typeface="Arial" charset="0"/>
              </a:rPr>
              <a:t>must</a:t>
            </a:r>
            <a:r>
              <a:rPr lang="en-US" dirty="0">
                <a:solidFill>
                  <a:srgbClr val="2C14DE"/>
                </a:solidFill>
                <a:latin typeface="Arial" charset="0"/>
              </a:rPr>
              <a:t> </a:t>
            </a:r>
            <a:r>
              <a:rPr lang="en-US" dirty="0">
                <a:latin typeface="Arial" charset="0"/>
              </a:rPr>
              <a:t>re-think your algorithms to be parallel !</a:t>
            </a:r>
          </a:p>
          <a:p>
            <a:pPr eaLnBrk="1" hangingPunct="1"/>
            <a:endParaRPr lang="en-US" dirty="0">
              <a:latin typeface="Arial" charset="0"/>
            </a:endParaRPr>
          </a:p>
          <a:p>
            <a:pPr eaLnBrk="1" hangingPunct="1"/>
            <a:r>
              <a:rPr lang="en-US" b="1" dirty="0">
                <a:solidFill>
                  <a:srgbClr val="2C14DE"/>
                </a:solidFill>
                <a:latin typeface="Arial" charset="0"/>
              </a:rPr>
              <a:t>Data-parallel </a:t>
            </a:r>
            <a:r>
              <a:rPr lang="en-US" dirty="0">
                <a:latin typeface="Arial" charset="0"/>
              </a:rPr>
              <a:t>computing is </a:t>
            </a:r>
            <a:r>
              <a:rPr lang="en-US" b="1" dirty="0">
                <a:solidFill>
                  <a:srgbClr val="008000"/>
                </a:solidFill>
                <a:latin typeface="Arial" charset="0"/>
              </a:rPr>
              <a:t>most scalable solution</a:t>
            </a:r>
            <a:r>
              <a:rPr lang="en-US" dirty="0">
                <a:solidFill>
                  <a:srgbClr val="2C14DE"/>
                </a:solidFill>
                <a:latin typeface="Arial" charset="0"/>
              </a:rPr>
              <a:t>:</a:t>
            </a:r>
          </a:p>
        </p:txBody>
      </p:sp>
      <p:sp>
        <p:nvSpPr>
          <p:cNvPr id="618511" name="Text Box 15"/>
          <p:cNvSpPr txBox="1">
            <a:spLocks noChangeArrowheads="1"/>
          </p:cNvSpPr>
          <p:nvPr/>
        </p:nvSpPr>
        <p:spPr bwMode="auto">
          <a:xfrm>
            <a:off x="4343400" y="5334000"/>
            <a:ext cx="12192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Arial" charset="0"/>
              </a:defRPr>
            </a:lvl1pPr>
            <a:lvl2pPr marL="37931725" indent="-37474525" eaLnBrk="0" hangingPunct="0">
              <a:defRPr sz="2400">
                <a:solidFill>
                  <a:schemeClr val="tx1"/>
                </a:solidFill>
                <a:latin typeface="Arial" charset="0"/>
                <a:ea typeface="Arial" charset="0"/>
                <a:cs typeface="Arial" charset="0"/>
              </a:defRPr>
            </a:lvl2pPr>
            <a:lvl3pPr eaLnBrk="0" hangingPunct="0">
              <a:defRPr sz="2400">
                <a:solidFill>
                  <a:schemeClr val="tx1"/>
                </a:solidFill>
                <a:latin typeface="Arial" charset="0"/>
                <a:ea typeface="Arial" charset="0"/>
                <a:cs typeface="Arial" charset="0"/>
              </a:defRPr>
            </a:lvl3pPr>
            <a:lvl4pPr eaLnBrk="0" hangingPunct="0">
              <a:defRPr sz="2400">
                <a:solidFill>
                  <a:schemeClr val="tx1"/>
                </a:solidFill>
                <a:latin typeface="Arial" charset="0"/>
                <a:ea typeface="Arial" charset="0"/>
                <a:cs typeface="Arial" charset="0"/>
              </a:defRPr>
            </a:lvl4pPr>
            <a:lvl5pPr eaLnBrk="0" hangingPunct="0">
              <a:defRPr sz="2400">
                <a:solidFill>
                  <a:schemeClr val="tx1"/>
                </a:solidFill>
                <a:latin typeface="Arial" charset="0"/>
                <a:ea typeface="Arial" charset="0"/>
                <a:cs typeface="Arial" charset="0"/>
              </a:defRPr>
            </a:lvl5pPr>
            <a:lvl6pPr marL="457200" eaLnBrk="0" fontAlgn="base" hangingPunct="0">
              <a:spcBef>
                <a:spcPct val="0"/>
              </a:spcBef>
              <a:spcAft>
                <a:spcPct val="0"/>
              </a:spcAft>
              <a:defRPr sz="2400">
                <a:solidFill>
                  <a:schemeClr val="tx1"/>
                </a:solidFill>
                <a:latin typeface="Arial" charset="0"/>
                <a:ea typeface="Arial" charset="0"/>
                <a:cs typeface="Arial" charset="0"/>
              </a:defRPr>
            </a:lvl6pPr>
            <a:lvl7pPr marL="914400" eaLnBrk="0" fontAlgn="base" hangingPunct="0">
              <a:spcBef>
                <a:spcPct val="0"/>
              </a:spcBef>
              <a:spcAft>
                <a:spcPct val="0"/>
              </a:spcAft>
              <a:defRPr sz="2400">
                <a:solidFill>
                  <a:schemeClr val="tx1"/>
                </a:solidFill>
                <a:latin typeface="Arial" charset="0"/>
                <a:ea typeface="Arial" charset="0"/>
                <a:cs typeface="Arial" charset="0"/>
              </a:defRPr>
            </a:lvl7pPr>
            <a:lvl8pPr marL="1371600" eaLnBrk="0" fontAlgn="base" hangingPunct="0">
              <a:spcBef>
                <a:spcPct val="0"/>
              </a:spcBef>
              <a:spcAft>
                <a:spcPct val="0"/>
              </a:spcAft>
              <a:defRPr sz="2400">
                <a:solidFill>
                  <a:schemeClr val="tx1"/>
                </a:solidFill>
                <a:latin typeface="Arial" charset="0"/>
                <a:ea typeface="Arial" charset="0"/>
                <a:cs typeface="Arial" charset="0"/>
              </a:defRPr>
            </a:lvl8pPr>
            <a:lvl9pPr marL="1828800" eaLnBrk="0" fontAlgn="base" hangingPunct="0">
              <a:spcBef>
                <a:spcPct val="0"/>
              </a:spcBef>
              <a:spcAft>
                <a:spcPct val="0"/>
              </a:spcAft>
              <a:defRPr sz="2400">
                <a:solidFill>
                  <a:schemeClr val="tx1"/>
                </a:solidFill>
                <a:latin typeface="Arial" charset="0"/>
                <a:ea typeface="Arial" charset="0"/>
                <a:cs typeface="Arial" charset="0"/>
              </a:defRPr>
            </a:lvl9pPr>
          </a:lstStyle>
          <a:p>
            <a:pPr eaLnBrk="1" hangingPunct="1">
              <a:spcBef>
                <a:spcPct val="50000"/>
              </a:spcBef>
              <a:buSzPct val="180000"/>
            </a:pPr>
            <a:r>
              <a:rPr lang="en-US" sz="2000" b="1" dirty="0"/>
              <a:t>8 cores</a:t>
            </a:r>
          </a:p>
        </p:txBody>
      </p:sp>
      <p:sp>
        <p:nvSpPr>
          <p:cNvPr id="618510" name="Text Box 14"/>
          <p:cNvSpPr txBox="1">
            <a:spLocks noChangeArrowheads="1"/>
          </p:cNvSpPr>
          <p:nvPr/>
        </p:nvSpPr>
        <p:spPr bwMode="auto">
          <a:xfrm>
            <a:off x="2743200" y="5334000"/>
            <a:ext cx="12192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Arial" charset="0"/>
              </a:defRPr>
            </a:lvl1pPr>
            <a:lvl2pPr marL="37931725" indent="-37474525" eaLnBrk="0" hangingPunct="0">
              <a:defRPr sz="2400">
                <a:solidFill>
                  <a:schemeClr val="tx1"/>
                </a:solidFill>
                <a:latin typeface="Arial" charset="0"/>
                <a:ea typeface="Arial" charset="0"/>
                <a:cs typeface="Arial" charset="0"/>
              </a:defRPr>
            </a:lvl2pPr>
            <a:lvl3pPr eaLnBrk="0" hangingPunct="0">
              <a:defRPr sz="2400">
                <a:solidFill>
                  <a:schemeClr val="tx1"/>
                </a:solidFill>
                <a:latin typeface="Arial" charset="0"/>
                <a:ea typeface="Arial" charset="0"/>
                <a:cs typeface="Arial" charset="0"/>
              </a:defRPr>
            </a:lvl3pPr>
            <a:lvl4pPr eaLnBrk="0" hangingPunct="0">
              <a:defRPr sz="2400">
                <a:solidFill>
                  <a:schemeClr val="tx1"/>
                </a:solidFill>
                <a:latin typeface="Arial" charset="0"/>
                <a:ea typeface="Arial" charset="0"/>
                <a:cs typeface="Arial" charset="0"/>
              </a:defRPr>
            </a:lvl4pPr>
            <a:lvl5pPr eaLnBrk="0" hangingPunct="0">
              <a:defRPr sz="2400">
                <a:solidFill>
                  <a:schemeClr val="tx1"/>
                </a:solidFill>
                <a:latin typeface="Arial" charset="0"/>
                <a:ea typeface="Arial" charset="0"/>
                <a:cs typeface="Arial" charset="0"/>
              </a:defRPr>
            </a:lvl5pPr>
            <a:lvl6pPr marL="457200" eaLnBrk="0" fontAlgn="base" hangingPunct="0">
              <a:spcBef>
                <a:spcPct val="0"/>
              </a:spcBef>
              <a:spcAft>
                <a:spcPct val="0"/>
              </a:spcAft>
              <a:defRPr sz="2400">
                <a:solidFill>
                  <a:schemeClr val="tx1"/>
                </a:solidFill>
                <a:latin typeface="Arial" charset="0"/>
                <a:ea typeface="Arial" charset="0"/>
                <a:cs typeface="Arial" charset="0"/>
              </a:defRPr>
            </a:lvl6pPr>
            <a:lvl7pPr marL="914400" eaLnBrk="0" fontAlgn="base" hangingPunct="0">
              <a:spcBef>
                <a:spcPct val="0"/>
              </a:spcBef>
              <a:spcAft>
                <a:spcPct val="0"/>
              </a:spcAft>
              <a:defRPr sz="2400">
                <a:solidFill>
                  <a:schemeClr val="tx1"/>
                </a:solidFill>
                <a:latin typeface="Arial" charset="0"/>
                <a:ea typeface="Arial" charset="0"/>
                <a:cs typeface="Arial" charset="0"/>
              </a:defRPr>
            </a:lvl7pPr>
            <a:lvl8pPr marL="1371600" eaLnBrk="0" fontAlgn="base" hangingPunct="0">
              <a:spcBef>
                <a:spcPct val="0"/>
              </a:spcBef>
              <a:spcAft>
                <a:spcPct val="0"/>
              </a:spcAft>
              <a:defRPr sz="2400">
                <a:solidFill>
                  <a:schemeClr val="tx1"/>
                </a:solidFill>
                <a:latin typeface="Arial" charset="0"/>
                <a:ea typeface="Arial" charset="0"/>
                <a:cs typeface="Arial" charset="0"/>
              </a:defRPr>
            </a:lvl8pPr>
            <a:lvl9pPr marL="1828800" eaLnBrk="0" fontAlgn="base" hangingPunct="0">
              <a:spcBef>
                <a:spcPct val="0"/>
              </a:spcBef>
              <a:spcAft>
                <a:spcPct val="0"/>
              </a:spcAft>
              <a:defRPr sz="2400">
                <a:solidFill>
                  <a:schemeClr val="tx1"/>
                </a:solidFill>
                <a:latin typeface="Arial" charset="0"/>
                <a:ea typeface="Arial" charset="0"/>
                <a:cs typeface="Arial" charset="0"/>
              </a:defRPr>
            </a:lvl9pPr>
          </a:lstStyle>
          <a:p>
            <a:pPr eaLnBrk="1" hangingPunct="1">
              <a:spcBef>
                <a:spcPct val="50000"/>
              </a:spcBef>
              <a:buSzPct val="180000"/>
            </a:pPr>
            <a:r>
              <a:rPr lang="en-US" sz="2000" b="1" dirty="0"/>
              <a:t>4 cores</a:t>
            </a:r>
          </a:p>
        </p:txBody>
      </p:sp>
      <p:grpSp>
        <p:nvGrpSpPr>
          <p:cNvPr id="2" name="Group 6"/>
          <p:cNvGrpSpPr>
            <a:grpSpLocks/>
          </p:cNvGrpSpPr>
          <p:nvPr/>
        </p:nvGrpSpPr>
        <p:grpSpPr bwMode="auto">
          <a:xfrm>
            <a:off x="1295400" y="5410200"/>
            <a:ext cx="838200" cy="304800"/>
            <a:chOff x="3168" y="3120"/>
            <a:chExt cx="528" cy="192"/>
          </a:xfrm>
        </p:grpSpPr>
        <p:sp>
          <p:nvSpPr>
            <p:cNvPr id="43022" name="Line 4"/>
            <p:cNvSpPr>
              <a:spLocks noChangeShapeType="1"/>
            </p:cNvSpPr>
            <p:nvPr/>
          </p:nvSpPr>
          <p:spPr bwMode="auto">
            <a:xfrm flipV="1">
              <a:off x="3168" y="3120"/>
              <a:ext cx="528" cy="192"/>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023" name="Line 5"/>
            <p:cNvSpPr>
              <a:spLocks noChangeShapeType="1"/>
            </p:cNvSpPr>
            <p:nvPr/>
          </p:nvSpPr>
          <p:spPr bwMode="auto">
            <a:xfrm>
              <a:off x="3168" y="3120"/>
              <a:ext cx="528" cy="192"/>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 name="Group 7"/>
          <p:cNvGrpSpPr>
            <a:grpSpLocks/>
          </p:cNvGrpSpPr>
          <p:nvPr/>
        </p:nvGrpSpPr>
        <p:grpSpPr bwMode="auto">
          <a:xfrm>
            <a:off x="2743200" y="5410200"/>
            <a:ext cx="838200" cy="304800"/>
            <a:chOff x="3168" y="3120"/>
            <a:chExt cx="528" cy="192"/>
          </a:xfrm>
        </p:grpSpPr>
        <p:sp>
          <p:nvSpPr>
            <p:cNvPr id="43020" name="Line 8"/>
            <p:cNvSpPr>
              <a:spLocks noChangeShapeType="1"/>
            </p:cNvSpPr>
            <p:nvPr/>
          </p:nvSpPr>
          <p:spPr bwMode="auto">
            <a:xfrm flipV="1">
              <a:off x="3168" y="3120"/>
              <a:ext cx="528" cy="192"/>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021" name="Line 9"/>
            <p:cNvSpPr>
              <a:spLocks noChangeShapeType="1"/>
            </p:cNvSpPr>
            <p:nvPr/>
          </p:nvSpPr>
          <p:spPr bwMode="auto">
            <a:xfrm>
              <a:off x="3168" y="3120"/>
              <a:ext cx="528" cy="192"/>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 name="Group 11"/>
          <p:cNvGrpSpPr>
            <a:grpSpLocks/>
          </p:cNvGrpSpPr>
          <p:nvPr/>
        </p:nvGrpSpPr>
        <p:grpSpPr bwMode="auto">
          <a:xfrm>
            <a:off x="4495800" y="5410200"/>
            <a:ext cx="838200" cy="304800"/>
            <a:chOff x="3168" y="3120"/>
            <a:chExt cx="528" cy="192"/>
          </a:xfrm>
        </p:grpSpPr>
        <p:sp>
          <p:nvSpPr>
            <p:cNvPr id="43018" name="Line 12"/>
            <p:cNvSpPr>
              <a:spLocks noChangeShapeType="1"/>
            </p:cNvSpPr>
            <p:nvPr/>
          </p:nvSpPr>
          <p:spPr bwMode="auto">
            <a:xfrm flipV="1">
              <a:off x="3168" y="3120"/>
              <a:ext cx="528" cy="192"/>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019" name="Line 13"/>
            <p:cNvSpPr>
              <a:spLocks noChangeShapeType="1"/>
            </p:cNvSpPr>
            <p:nvPr/>
          </p:nvSpPr>
          <p:spPr bwMode="auto">
            <a:xfrm>
              <a:off x="3168" y="3120"/>
              <a:ext cx="528" cy="192"/>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18512" name="Text Box 16"/>
          <p:cNvSpPr txBox="1">
            <a:spLocks noChangeArrowheads="1"/>
          </p:cNvSpPr>
          <p:nvPr/>
        </p:nvSpPr>
        <p:spPr bwMode="auto">
          <a:xfrm>
            <a:off x="5867400" y="5334000"/>
            <a:ext cx="16764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Arial" charset="0"/>
              </a:defRPr>
            </a:lvl1pPr>
            <a:lvl2pPr marL="37931725" indent="-37474525" eaLnBrk="0" hangingPunct="0">
              <a:defRPr sz="2400">
                <a:solidFill>
                  <a:schemeClr val="tx1"/>
                </a:solidFill>
                <a:latin typeface="Arial" charset="0"/>
                <a:ea typeface="Arial" charset="0"/>
                <a:cs typeface="Arial" charset="0"/>
              </a:defRPr>
            </a:lvl2pPr>
            <a:lvl3pPr eaLnBrk="0" hangingPunct="0">
              <a:defRPr sz="2400">
                <a:solidFill>
                  <a:schemeClr val="tx1"/>
                </a:solidFill>
                <a:latin typeface="Arial" charset="0"/>
                <a:ea typeface="Arial" charset="0"/>
                <a:cs typeface="Arial" charset="0"/>
              </a:defRPr>
            </a:lvl3pPr>
            <a:lvl4pPr eaLnBrk="0" hangingPunct="0">
              <a:defRPr sz="2400">
                <a:solidFill>
                  <a:schemeClr val="tx1"/>
                </a:solidFill>
                <a:latin typeface="Arial" charset="0"/>
                <a:ea typeface="Arial" charset="0"/>
                <a:cs typeface="Arial" charset="0"/>
              </a:defRPr>
            </a:lvl4pPr>
            <a:lvl5pPr eaLnBrk="0" hangingPunct="0">
              <a:defRPr sz="2400">
                <a:solidFill>
                  <a:schemeClr val="tx1"/>
                </a:solidFill>
                <a:latin typeface="Arial" charset="0"/>
                <a:ea typeface="Arial" charset="0"/>
                <a:cs typeface="Arial" charset="0"/>
              </a:defRPr>
            </a:lvl5pPr>
            <a:lvl6pPr marL="457200" eaLnBrk="0" fontAlgn="base" hangingPunct="0">
              <a:spcBef>
                <a:spcPct val="0"/>
              </a:spcBef>
              <a:spcAft>
                <a:spcPct val="0"/>
              </a:spcAft>
              <a:defRPr sz="2400">
                <a:solidFill>
                  <a:schemeClr val="tx1"/>
                </a:solidFill>
                <a:latin typeface="Arial" charset="0"/>
                <a:ea typeface="Arial" charset="0"/>
                <a:cs typeface="Arial" charset="0"/>
              </a:defRPr>
            </a:lvl6pPr>
            <a:lvl7pPr marL="914400" eaLnBrk="0" fontAlgn="base" hangingPunct="0">
              <a:spcBef>
                <a:spcPct val="0"/>
              </a:spcBef>
              <a:spcAft>
                <a:spcPct val="0"/>
              </a:spcAft>
              <a:defRPr sz="2400">
                <a:solidFill>
                  <a:schemeClr val="tx1"/>
                </a:solidFill>
                <a:latin typeface="Arial" charset="0"/>
                <a:ea typeface="Arial" charset="0"/>
                <a:cs typeface="Arial" charset="0"/>
              </a:defRPr>
            </a:lvl7pPr>
            <a:lvl8pPr marL="1371600" eaLnBrk="0" fontAlgn="base" hangingPunct="0">
              <a:spcBef>
                <a:spcPct val="0"/>
              </a:spcBef>
              <a:spcAft>
                <a:spcPct val="0"/>
              </a:spcAft>
              <a:defRPr sz="2400">
                <a:solidFill>
                  <a:schemeClr val="tx1"/>
                </a:solidFill>
                <a:latin typeface="Arial" charset="0"/>
                <a:ea typeface="Arial" charset="0"/>
                <a:cs typeface="Arial" charset="0"/>
              </a:defRPr>
            </a:lvl8pPr>
            <a:lvl9pPr marL="1828800" eaLnBrk="0" fontAlgn="base" hangingPunct="0">
              <a:spcBef>
                <a:spcPct val="0"/>
              </a:spcBef>
              <a:spcAft>
                <a:spcPct val="0"/>
              </a:spcAft>
              <a:defRPr sz="2400">
                <a:solidFill>
                  <a:schemeClr val="tx1"/>
                </a:solidFill>
                <a:latin typeface="Arial" charset="0"/>
                <a:ea typeface="Arial" charset="0"/>
                <a:cs typeface="Arial" charset="0"/>
              </a:defRPr>
            </a:lvl9pPr>
          </a:lstStyle>
          <a:p>
            <a:pPr eaLnBrk="1" hangingPunct="1">
              <a:spcBef>
                <a:spcPct val="50000"/>
              </a:spcBef>
              <a:buSzPct val="180000"/>
            </a:pPr>
            <a:r>
              <a:rPr lang="en-US" sz="2000" b="1" dirty="0"/>
              <a:t>16 cores… </a:t>
            </a:r>
          </a:p>
        </p:txBody>
      </p:sp>
      <p:sp>
        <p:nvSpPr>
          <p:cNvPr id="16" name="Rectangle 15"/>
          <p:cNvSpPr/>
          <p:nvPr/>
        </p:nvSpPr>
        <p:spPr>
          <a:xfrm>
            <a:off x="39756" y="868681"/>
            <a:ext cx="9067800" cy="4571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0671712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
                                        <p:tgtEl>
                                          <p:spTgt spid="2"/>
                                        </p:tgtEl>
                                      </p:cBhvr>
                                    </p:animEffect>
                                  </p:childTnLst>
                                </p:cTn>
                              </p:par>
                            </p:childTnLst>
                          </p:cTn>
                        </p:par>
                        <p:par>
                          <p:cTn id="8" fill="hold" nodeType="afterGroup">
                            <p:stCondLst>
                              <p:cond delay="200"/>
                            </p:stCondLst>
                            <p:childTnLst>
                              <p:par>
                                <p:cTn id="9" presetID="10" presetClass="entr" presetSubtype="0" fill="hold" grpId="0" nodeType="afterEffect">
                                  <p:stCondLst>
                                    <p:cond delay="0"/>
                                  </p:stCondLst>
                                  <p:childTnLst>
                                    <p:set>
                                      <p:cBhvr>
                                        <p:cTn id="10" dur="1" fill="hold">
                                          <p:stCondLst>
                                            <p:cond delay="0"/>
                                          </p:stCondLst>
                                        </p:cTn>
                                        <p:tgtEl>
                                          <p:spTgt spid="618510"/>
                                        </p:tgtEl>
                                        <p:attrNameLst>
                                          <p:attrName>style.visibility</p:attrName>
                                        </p:attrNameLst>
                                      </p:cBhvr>
                                      <p:to>
                                        <p:strVal val="visible"/>
                                      </p:to>
                                    </p:set>
                                    <p:animEffect transition="in" filter="fade">
                                      <p:cBhvr>
                                        <p:cTn id="11" dur="200"/>
                                        <p:tgtEl>
                                          <p:spTgt spid="618510"/>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10" presetClass="entr" presetSubtype="0" fill="hold" nodeType="click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200"/>
                                        <p:tgtEl>
                                          <p:spTgt spid="3"/>
                                        </p:tgtEl>
                                      </p:cBhvr>
                                    </p:animEffect>
                                  </p:childTnLst>
                                </p:cTn>
                              </p:par>
                            </p:childTnLst>
                          </p:cTn>
                        </p:par>
                        <p:par>
                          <p:cTn id="17" fill="hold" nodeType="afterGroup">
                            <p:stCondLst>
                              <p:cond delay="200"/>
                            </p:stCondLst>
                            <p:childTnLst>
                              <p:par>
                                <p:cTn id="18" presetID="10" presetClass="entr" presetSubtype="0" fill="hold" grpId="0" nodeType="afterEffect">
                                  <p:stCondLst>
                                    <p:cond delay="0"/>
                                  </p:stCondLst>
                                  <p:childTnLst>
                                    <p:set>
                                      <p:cBhvr>
                                        <p:cTn id="19" dur="1" fill="hold">
                                          <p:stCondLst>
                                            <p:cond delay="0"/>
                                          </p:stCondLst>
                                        </p:cTn>
                                        <p:tgtEl>
                                          <p:spTgt spid="618511"/>
                                        </p:tgtEl>
                                        <p:attrNameLst>
                                          <p:attrName>style.visibility</p:attrName>
                                        </p:attrNameLst>
                                      </p:cBhvr>
                                      <p:to>
                                        <p:strVal val="visible"/>
                                      </p:to>
                                    </p:set>
                                    <p:animEffect transition="in" filter="fade">
                                      <p:cBhvr>
                                        <p:cTn id="20" dur="200"/>
                                        <p:tgtEl>
                                          <p:spTgt spid="618511"/>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10" presetClass="entr" presetSubtype="0" fill="hold" nodeType="click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fade">
                                      <p:cBhvr>
                                        <p:cTn id="25" dur="200"/>
                                        <p:tgtEl>
                                          <p:spTgt spid="4"/>
                                        </p:tgtEl>
                                      </p:cBhvr>
                                    </p:animEffect>
                                  </p:childTnLst>
                                </p:cTn>
                              </p:par>
                            </p:childTnLst>
                          </p:cTn>
                        </p:par>
                        <p:par>
                          <p:cTn id="26" fill="hold" nodeType="afterGroup">
                            <p:stCondLst>
                              <p:cond delay="200"/>
                            </p:stCondLst>
                            <p:childTnLst>
                              <p:par>
                                <p:cTn id="27" presetID="10" presetClass="entr" presetSubtype="0" fill="hold" grpId="0" nodeType="afterEffect">
                                  <p:stCondLst>
                                    <p:cond delay="0"/>
                                  </p:stCondLst>
                                  <p:childTnLst>
                                    <p:set>
                                      <p:cBhvr>
                                        <p:cTn id="28" dur="1" fill="hold">
                                          <p:stCondLst>
                                            <p:cond delay="0"/>
                                          </p:stCondLst>
                                        </p:cTn>
                                        <p:tgtEl>
                                          <p:spTgt spid="618512"/>
                                        </p:tgtEl>
                                        <p:attrNameLst>
                                          <p:attrName>style.visibility</p:attrName>
                                        </p:attrNameLst>
                                      </p:cBhvr>
                                      <p:to>
                                        <p:strVal val="visible"/>
                                      </p:to>
                                    </p:set>
                                    <p:animEffect transition="in" filter="fade">
                                      <p:cBhvr>
                                        <p:cTn id="29" dur="200"/>
                                        <p:tgtEl>
                                          <p:spTgt spid="618512"/>
                                        </p:tgtEl>
                                      </p:cBhvr>
                                    </p:animEffect>
                                  </p:childTnLst>
                                </p:cTn>
                              </p:par>
                            </p:childTnLst>
                          </p:cTn>
                        </p:par>
                        <p:par>
                          <p:cTn id="30" fill="hold">
                            <p:stCondLst>
                              <p:cond delay="400"/>
                            </p:stCondLst>
                            <p:childTnLst>
                              <p:par>
                                <p:cTn id="31" presetID="10" presetClass="entr" presetSubtype="0" fill="hold" grpId="0" nodeType="afterEffect">
                                  <p:stCondLst>
                                    <p:cond delay="0"/>
                                  </p:stCondLst>
                                  <p:childTnLst>
                                    <p:set>
                                      <p:cBhvr>
                                        <p:cTn id="32" dur="1" fill="hold">
                                          <p:stCondLst>
                                            <p:cond delay="0"/>
                                          </p:stCondLst>
                                        </p:cTn>
                                        <p:tgtEl>
                                          <p:spTgt spid="17"/>
                                        </p:tgtEl>
                                        <p:attrNameLst>
                                          <p:attrName>style.visibility</p:attrName>
                                        </p:attrNameLst>
                                      </p:cBhvr>
                                      <p:to>
                                        <p:strVal val="visible"/>
                                      </p:to>
                                    </p:set>
                                    <p:animEffect transition="in" filter="fade">
                                      <p:cBhvr>
                                        <p:cTn id="33" dur="2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618511" grpId="0"/>
      <p:bldP spid="618510" grpId="0"/>
      <p:bldP spid="61851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058" name="Group 197"/>
          <p:cNvGrpSpPr>
            <a:grpSpLocks/>
          </p:cNvGrpSpPr>
          <p:nvPr/>
        </p:nvGrpSpPr>
        <p:grpSpPr bwMode="auto">
          <a:xfrm>
            <a:off x="1295400" y="1219200"/>
            <a:ext cx="6172200" cy="1066800"/>
            <a:chOff x="152400" y="3352800"/>
            <a:chExt cx="6172200" cy="1295400"/>
          </a:xfrm>
        </p:grpSpPr>
        <p:sp>
          <p:nvSpPr>
            <p:cNvPr id="162" name="Rounded Rectangle 161"/>
            <p:cNvSpPr/>
            <p:nvPr/>
          </p:nvSpPr>
          <p:spPr>
            <a:xfrm>
              <a:off x="152400" y="3352800"/>
              <a:ext cx="6172200" cy="1295400"/>
            </a:xfrm>
            <a:prstGeom prst="roundRect">
              <a:avLst/>
            </a:prstGeom>
            <a:solidFill>
              <a:schemeClr val="bg2">
                <a:lumMod val="50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nvGrpSpPr>
            <p:cNvPr id="45067" name="Group 163"/>
            <p:cNvGrpSpPr>
              <a:grpSpLocks/>
            </p:cNvGrpSpPr>
            <p:nvPr/>
          </p:nvGrpSpPr>
          <p:grpSpPr bwMode="auto">
            <a:xfrm>
              <a:off x="3809998" y="3429000"/>
              <a:ext cx="2438400" cy="1143000"/>
              <a:chOff x="3733798" y="3276600"/>
              <a:chExt cx="2438400" cy="1143000"/>
            </a:xfrm>
          </p:grpSpPr>
          <p:sp>
            <p:nvSpPr>
              <p:cNvPr id="165" name="Rounded Rectangle 164"/>
              <p:cNvSpPr/>
              <p:nvPr/>
            </p:nvSpPr>
            <p:spPr>
              <a:xfrm>
                <a:off x="3733798" y="3276600"/>
                <a:ext cx="2438400" cy="1143000"/>
              </a:xfrm>
              <a:prstGeom prst="roundRect">
                <a:avLst/>
              </a:prstGeom>
              <a:solidFill>
                <a:schemeClr val="bg2"/>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66" name="Rounded Rectangle 165"/>
              <p:cNvSpPr/>
              <p:nvPr/>
            </p:nvSpPr>
            <p:spPr bwMode="auto">
              <a:xfrm>
                <a:off x="3809999" y="3352800"/>
                <a:ext cx="1295399" cy="990600"/>
              </a:xfrm>
              <a:prstGeom prst="roundRect">
                <a:avLst/>
              </a:prstGeom>
              <a:solidFill>
                <a:srgbClr val="00B05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lstStyle/>
              <a:p>
                <a:pPr algn="ctr">
                  <a:defRPr/>
                </a:pPr>
                <a:r>
                  <a:rPr lang="en-US" dirty="0">
                    <a:latin typeface="Arial Narrow" pitchFamily="34" charset="0"/>
                  </a:rPr>
                  <a:t>Processor</a:t>
                </a:r>
              </a:p>
            </p:txBody>
          </p:sp>
          <p:sp>
            <p:nvSpPr>
              <p:cNvPr id="167" name="Rounded Rectangle 166"/>
              <p:cNvSpPr/>
              <p:nvPr/>
            </p:nvSpPr>
            <p:spPr bwMode="auto">
              <a:xfrm>
                <a:off x="5181598" y="3352800"/>
                <a:ext cx="914400" cy="990600"/>
              </a:xfrm>
              <a:prstGeom prst="roundRect">
                <a:avLst/>
              </a:prstGeom>
              <a:solidFill>
                <a:srgbClr val="92D05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lstStyle/>
              <a:p>
                <a:pPr algn="ctr">
                  <a:defRPr/>
                </a:pPr>
                <a:r>
                  <a:rPr lang="en-US" dirty="0">
                    <a:solidFill>
                      <a:srgbClr val="000090"/>
                    </a:solidFill>
                    <a:latin typeface="Arial Narrow" pitchFamily="34" charset="0"/>
                  </a:rPr>
                  <a:t>Local Memory</a:t>
                </a:r>
              </a:p>
            </p:txBody>
          </p:sp>
          <p:sp>
            <p:nvSpPr>
              <p:cNvPr id="45088" name="Freeform 24"/>
              <p:cNvSpPr>
                <a:spLocks/>
              </p:cNvSpPr>
              <p:nvPr/>
            </p:nvSpPr>
            <p:spPr bwMode="auto">
              <a:xfrm>
                <a:off x="4461576" y="3755571"/>
                <a:ext cx="110424" cy="582091"/>
              </a:xfrm>
              <a:custGeom>
                <a:avLst/>
                <a:gdLst>
                  <a:gd name="T0" fmla="*/ 2147483647 w 208"/>
                  <a:gd name="T1" fmla="*/ 0 h 1536"/>
                  <a:gd name="T2" fmla="*/ 2147483647 w 208"/>
                  <a:gd name="T3" fmla="*/ 2147483647 h 1536"/>
                  <a:gd name="T4" fmla="*/ 2147483647 w 208"/>
                  <a:gd name="T5" fmla="*/ 2147483647 h 1536"/>
                  <a:gd name="T6" fmla="*/ 2147483647 w 208"/>
                  <a:gd name="T7" fmla="*/ 2147483647 h 1536"/>
                  <a:gd name="T8" fmla="*/ 2147483647 w 208"/>
                  <a:gd name="T9" fmla="*/ 2147483647 h 1536"/>
                  <a:gd name="T10" fmla="*/ 2147483647 w 208"/>
                  <a:gd name="T11" fmla="*/ 2147483647 h 1536"/>
                  <a:gd name="T12" fmla="*/ 2147483647 w 208"/>
                  <a:gd name="T13" fmla="*/ 2147483647 h 1536"/>
                  <a:gd name="T14" fmla="*/ 2147483647 w 208"/>
                  <a:gd name="T15" fmla="*/ 2147483647 h 1536"/>
                  <a:gd name="T16" fmla="*/ 2147483647 w 208"/>
                  <a:gd name="T17" fmla="*/ 2147483647 h 1536"/>
                  <a:gd name="T18" fmla="*/ 2147483647 w 208"/>
                  <a:gd name="T19" fmla="*/ 2147483647 h 1536"/>
                  <a:gd name="T20" fmla="*/ 2147483647 w 208"/>
                  <a:gd name="T21" fmla="*/ 2147483647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2700">
                <a:solidFill>
                  <a:schemeClr val="tx1"/>
                </a:solidFill>
                <a:round/>
                <a:headEnd type="none" w="sm" len="med"/>
                <a:tailEnd type="triangle" w="sm" len="me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45068" name="Group 179"/>
            <p:cNvGrpSpPr>
              <a:grpSpLocks/>
            </p:cNvGrpSpPr>
            <p:nvPr/>
          </p:nvGrpSpPr>
          <p:grpSpPr bwMode="auto">
            <a:xfrm>
              <a:off x="228599" y="3429000"/>
              <a:ext cx="2438400" cy="1143000"/>
              <a:chOff x="152399" y="3276600"/>
              <a:chExt cx="2438400" cy="1143000"/>
            </a:xfrm>
          </p:grpSpPr>
          <p:sp>
            <p:nvSpPr>
              <p:cNvPr id="181" name="Rounded Rectangle 180"/>
              <p:cNvSpPr/>
              <p:nvPr/>
            </p:nvSpPr>
            <p:spPr>
              <a:xfrm>
                <a:off x="152399" y="3276600"/>
                <a:ext cx="2438400" cy="1143000"/>
              </a:xfrm>
              <a:prstGeom prst="roundRect">
                <a:avLst/>
              </a:prstGeom>
              <a:solidFill>
                <a:schemeClr val="bg2"/>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82" name="Rounded Rectangle 181"/>
              <p:cNvSpPr/>
              <p:nvPr/>
            </p:nvSpPr>
            <p:spPr bwMode="auto">
              <a:xfrm>
                <a:off x="228600" y="3352800"/>
                <a:ext cx="1295399" cy="990600"/>
              </a:xfrm>
              <a:prstGeom prst="roundRect">
                <a:avLst/>
              </a:prstGeom>
              <a:solidFill>
                <a:srgbClr val="00B05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lstStyle/>
              <a:p>
                <a:pPr algn="ctr">
                  <a:defRPr/>
                </a:pPr>
                <a:r>
                  <a:rPr lang="en-US" dirty="0">
                    <a:latin typeface="Arial Narrow" pitchFamily="34" charset="0"/>
                  </a:rPr>
                  <a:t>Processor</a:t>
                </a:r>
              </a:p>
            </p:txBody>
          </p:sp>
          <p:sp>
            <p:nvSpPr>
              <p:cNvPr id="183" name="Rounded Rectangle 182"/>
              <p:cNvSpPr/>
              <p:nvPr/>
            </p:nvSpPr>
            <p:spPr bwMode="auto">
              <a:xfrm>
                <a:off x="1600199" y="3352800"/>
                <a:ext cx="914400" cy="990600"/>
              </a:xfrm>
              <a:prstGeom prst="roundRect">
                <a:avLst/>
              </a:prstGeom>
              <a:solidFill>
                <a:srgbClr val="92D05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lstStyle/>
              <a:p>
                <a:pPr algn="ctr">
                  <a:defRPr/>
                </a:pPr>
                <a:r>
                  <a:rPr lang="en-US" dirty="0">
                    <a:solidFill>
                      <a:srgbClr val="000090"/>
                    </a:solidFill>
                    <a:latin typeface="Arial Narrow" pitchFamily="34" charset="0"/>
                  </a:rPr>
                  <a:t>Local Memory</a:t>
                </a:r>
              </a:p>
            </p:txBody>
          </p:sp>
          <p:sp>
            <p:nvSpPr>
              <p:cNvPr id="45078" name="Freeform 24"/>
              <p:cNvSpPr>
                <a:spLocks/>
              </p:cNvSpPr>
              <p:nvPr/>
            </p:nvSpPr>
            <p:spPr bwMode="auto">
              <a:xfrm>
                <a:off x="838200" y="3733800"/>
                <a:ext cx="110424" cy="582091"/>
              </a:xfrm>
              <a:custGeom>
                <a:avLst/>
                <a:gdLst>
                  <a:gd name="T0" fmla="*/ 2147483647 w 208"/>
                  <a:gd name="T1" fmla="*/ 0 h 1536"/>
                  <a:gd name="T2" fmla="*/ 2147483647 w 208"/>
                  <a:gd name="T3" fmla="*/ 2147483647 h 1536"/>
                  <a:gd name="T4" fmla="*/ 2147483647 w 208"/>
                  <a:gd name="T5" fmla="*/ 2147483647 h 1536"/>
                  <a:gd name="T6" fmla="*/ 2147483647 w 208"/>
                  <a:gd name="T7" fmla="*/ 2147483647 h 1536"/>
                  <a:gd name="T8" fmla="*/ 2147483647 w 208"/>
                  <a:gd name="T9" fmla="*/ 2147483647 h 1536"/>
                  <a:gd name="T10" fmla="*/ 2147483647 w 208"/>
                  <a:gd name="T11" fmla="*/ 2147483647 h 1536"/>
                  <a:gd name="T12" fmla="*/ 2147483647 w 208"/>
                  <a:gd name="T13" fmla="*/ 2147483647 h 1536"/>
                  <a:gd name="T14" fmla="*/ 2147483647 w 208"/>
                  <a:gd name="T15" fmla="*/ 2147483647 h 1536"/>
                  <a:gd name="T16" fmla="*/ 2147483647 w 208"/>
                  <a:gd name="T17" fmla="*/ 2147483647 h 1536"/>
                  <a:gd name="T18" fmla="*/ 2147483647 w 208"/>
                  <a:gd name="T19" fmla="*/ 2147483647 h 1536"/>
                  <a:gd name="T20" fmla="*/ 2147483647 w 208"/>
                  <a:gd name="T21" fmla="*/ 2147483647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2700">
                <a:solidFill>
                  <a:schemeClr val="tx1"/>
                </a:solidFill>
                <a:round/>
                <a:headEnd type="none" w="sm" len="med"/>
                <a:tailEnd type="triangle" w="sm" len="med"/>
              </a:ln>
              <a:extLst>
                <a:ext uri="{909E8E84-426E-40DD-AFC4-6F175D3DCCD1}">
                  <a14:hiddenFill xmlns:a14="http://schemas.microsoft.com/office/drawing/2010/main">
                    <a:solidFill>
                      <a:srgbClr val="FFFFFF"/>
                    </a:solidFill>
                  </a14:hiddenFill>
                </a:ext>
              </a:extLst>
            </p:spPr>
            <p:txBody>
              <a:bodyPr/>
              <a:lstStyle/>
              <a:p>
                <a:endParaRPr lang="en-US"/>
              </a:p>
            </p:txBody>
          </p:sp>
        </p:grpSp>
      </p:grpSp>
      <p:sp>
        <p:nvSpPr>
          <p:cNvPr id="196" name="Rounded Rectangle 195"/>
          <p:cNvSpPr/>
          <p:nvPr/>
        </p:nvSpPr>
        <p:spPr bwMode="auto">
          <a:xfrm>
            <a:off x="1371600" y="2590800"/>
            <a:ext cx="6096000" cy="609600"/>
          </a:xfrm>
          <a:prstGeom prst="roundRect">
            <a:avLst/>
          </a:prstGeom>
          <a:solidFill>
            <a:srgbClr val="92D05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a:defRPr/>
            </a:pPr>
            <a:r>
              <a:rPr lang="en-US" sz="2000" b="1" dirty="0">
                <a:solidFill>
                  <a:srgbClr val="000090"/>
                </a:solidFill>
                <a:cs typeface="Arial" pitchFamily="34" charset="0"/>
              </a:rPr>
              <a:t>Global Memory</a:t>
            </a:r>
          </a:p>
        </p:txBody>
      </p:sp>
      <p:sp>
        <p:nvSpPr>
          <p:cNvPr id="45062" name="Title 78"/>
          <p:cNvSpPr>
            <a:spLocks noGrp="1"/>
          </p:cNvSpPr>
          <p:nvPr>
            <p:ph type="title"/>
          </p:nvPr>
        </p:nvSpPr>
        <p:spPr>
          <a:xfrm>
            <a:off x="228600" y="0"/>
            <a:ext cx="8878956" cy="914400"/>
          </a:xfrm>
        </p:spPr>
        <p:txBody>
          <a:bodyPr>
            <a:normAutofit/>
          </a:bodyPr>
          <a:lstStyle/>
          <a:p>
            <a:pPr eaLnBrk="1" hangingPunct="1"/>
            <a:r>
              <a:rPr lang="en-US" b="1" dirty="0">
                <a:solidFill>
                  <a:srgbClr val="B80000"/>
                </a:solidFill>
                <a:latin typeface="+mn-lt"/>
              </a:rPr>
              <a:t>Generic Multicore Chip</a:t>
            </a:r>
          </a:p>
        </p:txBody>
      </p:sp>
      <p:sp>
        <p:nvSpPr>
          <p:cNvPr id="45063" name="Text Placeholder 79"/>
          <p:cNvSpPr>
            <a:spLocks noGrp="1"/>
          </p:cNvSpPr>
          <p:nvPr>
            <p:ph type="body" sz="half" idx="1"/>
          </p:nvPr>
        </p:nvSpPr>
        <p:spPr>
          <a:xfrm>
            <a:off x="77083" y="3733800"/>
            <a:ext cx="9041516" cy="3048000"/>
          </a:xfrm>
          <a:noFill/>
        </p:spPr>
        <p:txBody>
          <a:bodyPr>
            <a:noAutofit/>
          </a:bodyPr>
          <a:lstStyle/>
          <a:p>
            <a:pPr eaLnBrk="1" hangingPunct="1"/>
            <a:r>
              <a:rPr lang="en-US" sz="2800" b="1" dirty="0"/>
              <a:t>Handful</a:t>
            </a:r>
            <a:r>
              <a:rPr lang="en-US" sz="2800" dirty="0"/>
              <a:t> of </a:t>
            </a:r>
            <a:r>
              <a:rPr lang="en-US" sz="2800" b="1" dirty="0">
                <a:solidFill>
                  <a:srgbClr val="2C14DE"/>
                </a:solidFill>
              </a:rPr>
              <a:t>processors</a:t>
            </a:r>
            <a:r>
              <a:rPr lang="en-US" sz="2800" dirty="0"/>
              <a:t> each </a:t>
            </a:r>
            <a:r>
              <a:rPr lang="en-US" sz="2800" b="1" dirty="0">
                <a:solidFill>
                  <a:srgbClr val="2C14DE"/>
                </a:solidFill>
              </a:rPr>
              <a:t>supporting ~1</a:t>
            </a:r>
            <a:r>
              <a:rPr lang="en-US" sz="2800" dirty="0">
                <a:solidFill>
                  <a:srgbClr val="2C14DE"/>
                </a:solidFill>
              </a:rPr>
              <a:t> </a:t>
            </a:r>
            <a:r>
              <a:rPr lang="en-US" sz="2800" dirty="0"/>
              <a:t>hardware</a:t>
            </a:r>
            <a:r>
              <a:rPr lang="en-US" sz="2800" dirty="0">
                <a:solidFill>
                  <a:srgbClr val="2C14DE"/>
                </a:solidFill>
              </a:rPr>
              <a:t> </a:t>
            </a:r>
            <a:r>
              <a:rPr lang="en-US" sz="2800" b="1" dirty="0">
                <a:solidFill>
                  <a:srgbClr val="2C14DE"/>
                </a:solidFill>
              </a:rPr>
              <a:t>threads</a:t>
            </a:r>
          </a:p>
          <a:p>
            <a:pPr eaLnBrk="1" hangingPunct="1">
              <a:spcBef>
                <a:spcPts val="0"/>
              </a:spcBef>
            </a:pPr>
            <a:endParaRPr lang="en-US" sz="2400" dirty="0"/>
          </a:p>
          <a:p>
            <a:pPr eaLnBrk="1" hangingPunct="1"/>
            <a:r>
              <a:rPr lang="en-US" sz="2800" b="1" dirty="0">
                <a:solidFill>
                  <a:srgbClr val="B80000"/>
                </a:solidFill>
              </a:rPr>
              <a:t>On-chip memory </a:t>
            </a:r>
            <a:r>
              <a:rPr lang="en-US" sz="2800" dirty="0"/>
              <a:t>near processors  (cache, RAM, or both)</a:t>
            </a:r>
          </a:p>
          <a:p>
            <a:pPr eaLnBrk="1" hangingPunct="1">
              <a:spcBef>
                <a:spcPts val="0"/>
              </a:spcBef>
            </a:pPr>
            <a:endParaRPr lang="en-US" sz="2400" dirty="0"/>
          </a:p>
          <a:p>
            <a:pPr eaLnBrk="1" hangingPunct="1"/>
            <a:r>
              <a:rPr lang="en-US" sz="2800" b="1" dirty="0">
                <a:solidFill>
                  <a:srgbClr val="B80000"/>
                </a:solidFill>
              </a:rPr>
              <a:t>Shared global memory </a:t>
            </a:r>
            <a:r>
              <a:rPr lang="en-US" sz="2800" dirty="0"/>
              <a:t>space  (external DRAM)</a:t>
            </a:r>
          </a:p>
        </p:txBody>
      </p:sp>
      <p:sp>
        <p:nvSpPr>
          <p:cNvPr id="17" name="Rectangle 16"/>
          <p:cNvSpPr/>
          <p:nvPr/>
        </p:nvSpPr>
        <p:spPr>
          <a:xfrm>
            <a:off x="39756" y="868681"/>
            <a:ext cx="9067800" cy="4571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75710805"/>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106" name="Group 197"/>
          <p:cNvGrpSpPr>
            <a:grpSpLocks/>
          </p:cNvGrpSpPr>
          <p:nvPr/>
        </p:nvGrpSpPr>
        <p:grpSpPr bwMode="auto">
          <a:xfrm>
            <a:off x="1295400" y="1295400"/>
            <a:ext cx="6172200" cy="1295400"/>
            <a:chOff x="152400" y="3352800"/>
            <a:chExt cx="6172200" cy="1295400"/>
          </a:xfrm>
        </p:grpSpPr>
        <p:sp>
          <p:nvSpPr>
            <p:cNvPr id="162" name="Rounded Rectangle 161"/>
            <p:cNvSpPr/>
            <p:nvPr/>
          </p:nvSpPr>
          <p:spPr>
            <a:xfrm>
              <a:off x="152400" y="3352800"/>
              <a:ext cx="6172200" cy="1295400"/>
            </a:xfrm>
            <a:prstGeom prst="roundRect">
              <a:avLst/>
            </a:prstGeom>
            <a:solidFill>
              <a:schemeClr val="bg2">
                <a:lumMod val="50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7115" name="TextBox 162"/>
            <p:cNvSpPr txBox="1">
              <a:spLocks noChangeArrowheads="1"/>
            </p:cNvSpPr>
            <p:nvPr/>
          </p:nvSpPr>
          <p:spPr bwMode="auto">
            <a:xfrm>
              <a:off x="2831546" y="3708113"/>
              <a:ext cx="84510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Arial" charset="0"/>
                </a:defRPr>
              </a:lvl1pPr>
              <a:lvl2pPr marL="37931725" indent="-37474525" eaLnBrk="0" hangingPunct="0">
                <a:defRPr sz="2400">
                  <a:solidFill>
                    <a:schemeClr val="tx1"/>
                  </a:solidFill>
                  <a:latin typeface="Arial" charset="0"/>
                  <a:ea typeface="Arial" charset="0"/>
                  <a:cs typeface="Arial" charset="0"/>
                </a:defRPr>
              </a:lvl2pPr>
              <a:lvl3pPr eaLnBrk="0" hangingPunct="0">
                <a:defRPr sz="2400">
                  <a:solidFill>
                    <a:schemeClr val="tx1"/>
                  </a:solidFill>
                  <a:latin typeface="Arial" charset="0"/>
                  <a:ea typeface="Arial" charset="0"/>
                  <a:cs typeface="Arial" charset="0"/>
                </a:defRPr>
              </a:lvl3pPr>
              <a:lvl4pPr eaLnBrk="0" hangingPunct="0">
                <a:defRPr sz="2400">
                  <a:solidFill>
                    <a:schemeClr val="tx1"/>
                  </a:solidFill>
                  <a:latin typeface="Arial" charset="0"/>
                  <a:ea typeface="Arial" charset="0"/>
                  <a:cs typeface="Arial" charset="0"/>
                </a:defRPr>
              </a:lvl4pPr>
              <a:lvl5pPr eaLnBrk="0" hangingPunct="0">
                <a:defRPr sz="2400">
                  <a:solidFill>
                    <a:schemeClr val="tx1"/>
                  </a:solidFill>
                  <a:latin typeface="Arial" charset="0"/>
                  <a:ea typeface="Arial" charset="0"/>
                  <a:cs typeface="Arial" charset="0"/>
                </a:defRPr>
              </a:lvl5pPr>
              <a:lvl6pPr marL="457200" eaLnBrk="0" fontAlgn="base" hangingPunct="0">
                <a:spcBef>
                  <a:spcPct val="0"/>
                </a:spcBef>
                <a:spcAft>
                  <a:spcPct val="0"/>
                </a:spcAft>
                <a:defRPr sz="2400">
                  <a:solidFill>
                    <a:schemeClr val="tx1"/>
                  </a:solidFill>
                  <a:latin typeface="Arial" charset="0"/>
                  <a:ea typeface="Arial" charset="0"/>
                  <a:cs typeface="Arial" charset="0"/>
                </a:defRPr>
              </a:lvl6pPr>
              <a:lvl7pPr marL="914400" eaLnBrk="0" fontAlgn="base" hangingPunct="0">
                <a:spcBef>
                  <a:spcPct val="0"/>
                </a:spcBef>
                <a:spcAft>
                  <a:spcPct val="0"/>
                </a:spcAft>
                <a:defRPr sz="2400">
                  <a:solidFill>
                    <a:schemeClr val="tx1"/>
                  </a:solidFill>
                  <a:latin typeface="Arial" charset="0"/>
                  <a:ea typeface="Arial" charset="0"/>
                  <a:cs typeface="Arial" charset="0"/>
                </a:defRPr>
              </a:lvl7pPr>
              <a:lvl8pPr marL="1371600" eaLnBrk="0" fontAlgn="base" hangingPunct="0">
                <a:spcBef>
                  <a:spcPct val="0"/>
                </a:spcBef>
                <a:spcAft>
                  <a:spcPct val="0"/>
                </a:spcAft>
                <a:defRPr sz="2400">
                  <a:solidFill>
                    <a:schemeClr val="tx1"/>
                  </a:solidFill>
                  <a:latin typeface="Arial" charset="0"/>
                  <a:ea typeface="Arial" charset="0"/>
                  <a:cs typeface="Arial" charset="0"/>
                </a:defRPr>
              </a:lvl8pPr>
              <a:lvl9pPr marL="1828800" eaLnBrk="0" fontAlgn="base" hangingPunct="0">
                <a:spcBef>
                  <a:spcPct val="0"/>
                </a:spcBef>
                <a:spcAft>
                  <a:spcPct val="0"/>
                </a:spcAft>
                <a:defRPr sz="2400">
                  <a:solidFill>
                    <a:schemeClr val="tx1"/>
                  </a:solidFill>
                  <a:latin typeface="Arial" charset="0"/>
                  <a:ea typeface="Arial" charset="0"/>
                  <a:cs typeface="Arial" charset="0"/>
                </a:defRPr>
              </a:lvl9pPr>
            </a:lstStyle>
            <a:p>
              <a:pPr eaLnBrk="1" hangingPunct="1"/>
              <a:r>
                <a:rPr lang="en-US" sz="3200"/>
                <a:t>• • •</a:t>
              </a:r>
            </a:p>
          </p:txBody>
        </p:sp>
        <p:grpSp>
          <p:nvGrpSpPr>
            <p:cNvPr id="47116" name="Group 163"/>
            <p:cNvGrpSpPr>
              <a:grpSpLocks/>
            </p:cNvGrpSpPr>
            <p:nvPr/>
          </p:nvGrpSpPr>
          <p:grpSpPr bwMode="auto">
            <a:xfrm>
              <a:off x="3809998" y="3429000"/>
              <a:ext cx="2438400" cy="1143000"/>
              <a:chOff x="3733798" y="3276600"/>
              <a:chExt cx="2438400" cy="1143000"/>
            </a:xfrm>
          </p:grpSpPr>
          <p:sp>
            <p:nvSpPr>
              <p:cNvPr id="165" name="Rounded Rectangle 164"/>
              <p:cNvSpPr/>
              <p:nvPr/>
            </p:nvSpPr>
            <p:spPr>
              <a:xfrm>
                <a:off x="3733798" y="3276600"/>
                <a:ext cx="2438400" cy="1143000"/>
              </a:xfrm>
              <a:prstGeom prst="roundRect">
                <a:avLst/>
              </a:prstGeom>
              <a:solidFill>
                <a:schemeClr val="bg2"/>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66" name="Rounded Rectangle 165"/>
              <p:cNvSpPr/>
              <p:nvPr/>
            </p:nvSpPr>
            <p:spPr bwMode="auto">
              <a:xfrm>
                <a:off x="3809999" y="3352800"/>
                <a:ext cx="1295399" cy="990600"/>
              </a:xfrm>
              <a:prstGeom prst="roundRect">
                <a:avLst/>
              </a:prstGeom>
              <a:solidFill>
                <a:srgbClr val="00B05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lstStyle/>
              <a:p>
                <a:pPr algn="ctr">
                  <a:defRPr/>
                </a:pPr>
                <a:r>
                  <a:rPr lang="en-US" dirty="0">
                    <a:latin typeface="Arial Narrow" pitchFamily="34" charset="0"/>
                  </a:rPr>
                  <a:t>Processor</a:t>
                </a:r>
              </a:p>
            </p:txBody>
          </p:sp>
          <p:sp>
            <p:nvSpPr>
              <p:cNvPr id="167" name="Rounded Rectangle 166"/>
              <p:cNvSpPr/>
              <p:nvPr/>
            </p:nvSpPr>
            <p:spPr bwMode="auto">
              <a:xfrm>
                <a:off x="5181598" y="3352800"/>
                <a:ext cx="914400" cy="990600"/>
              </a:xfrm>
              <a:prstGeom prst="roundRect">
                <a:avLst/>
              </a:prstGeom>
              <a:solidFill>
                <a:srgbClr val="92D05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lstStyle/>
              <a:p>
                <a:pPr algn="ctr">
                  <a:defRPr/>
                </a:pPr>
                <a:r>
                  <a:rPr lang="en-US" dirty="0">
                    <a:latin typeface="Arial Narrow" pitchFamily="34" charset="0"/>
                  </a:rPr>
                  <a:t>Memory</a:t>
                </a:r>
              </a:p>
            </p:txBody>
          </p:sp>
          <p:grpSp>
            <p:nvGrpSpPr>
              <p:cNvPr id="47148" name="Group 167"/>
              <p:cNvGrpSpPr>
                <a:grpSpLocks/>
              </p:cNvGrpSpPr>
              <p:nvPr/>
            </p:nvGrpSpPr>
            <p:grpSpPr bwMode="auto">
              <a:xfrm>
                <a:off x="4114800" y="3733800"/>
                <a:ext cx="685800" cy="582091"/>
                <a:chOff x="4191000" y="5029200"/>
                <a:chExt cx="685800" cy="582091"/>
              </a:xfrm>
            </p:grpSpPr>
            <p:sp>
              <p:nvSpPr>
                <p:cNvPr id="47149" name="Freeform 14"/>
                <p:cNvSpPr>
                  <a:spLocks/>
                </p:cNvSpPr>
                <p:nvPr/>
              </p:nvSpPr>
              <p:spPr bwMode="auto">
                <a:xfrm>
                  <a:off x="4191000" y="5029200"/>
                  <a:ext cx="111180" cy="582091"/>
                </a:xfrm>
                <a:custGeom>
                  <a:avLst/>
                  <a:gdLst>
                    <a:gd name="T0" fmla="*/ 2147483647 w 208"/>
                    <a:gd name="T1" fmla="*/ 0 h 1536"/>
                    <a:gd name="T2" fmla="*/ 2147483647 w 208"/>
                    <a:gd name="T3" fmla="*/ 2147483647 h 1536"/>
                    <a:gd name="T4" fmla="*/ 2147483647 w 208"/>
                    <a:gd name="T5" fmla="*/ 2147483647 h 1536"/>
                    <a:gd name="T6" fmla="*/ 2147483647 w 208"/>
                    <a:gd name="T7" fmla="*/ 2147483647 h 1536"/>
                    <a:gd name="T8" fmla="*/ 2147483647 w 208"/>
                    <a:gd name="T9" fmla="*/ 2147483647 h 1536"/>
                    <a:gd name="T10" fmla="*/ 2147483647 w 208"/>
                    <a:gd name="T11" fmla="*/ 2147483647 h 1536"/>
                    <a:gd name="T12" fmla="*/ 2147483647 w 208"/>
                    <a:gd name="T13" fmla="*/ 2147483647 h 1536"/>
                    <a:gd name="T14" fmla="*/ 2147483647 w 208"/>
                    <a:gd name="T15" fmla="*/ 2147483647 h 1536"/>
                    <a:gd name="T16" fmla="*/ 2147483647 w 208"/>
                    <a:gd name="T17" fmla="*/ 2147483647 h 1536"/>
                    <a:gd name="T18" fmla="*/ 2147483647 w 208"/>
                    <a:gd name="T19" fmla="*/ 2147483647 h 1536"/>
                    <a:gd name="T20" fmla="*/ 2147483647 w 208"/>
                    <a:gd name="T21" fmla="*/ 2147483647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2700">
                  <a:solidFill>
                    <a:schemeClr val="tx1"/>
                  </a:solidFill>
                  <a:round/>
                  <a:headEnd type="none" w="sm" len="med"/>
                  <a:tailEnd type="triangle" w="sm" len="me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7150" name="Freeform 15"/>
                <p:cNvSpPr>
                  <a:spLocks/>
                </p:cNvSpPr>
                <p:nvPr/>
              </p:nvSpPr>
              <p:spPr bwMode="auto">
                <a:xfrm>
                  <a:off x="4249067" y="5029200"/>
                  <a:ext cx="111180" cy="582091"/>
                </a:xfrm>
                <a:custGeom>
                  <a:avLst/>
                  <a:gdLst>
                    <a:gd name="T0" fmla="*/ 2147483647 w 208"/>
                    <a:gd name="T1" fmla="*/ 0 h 1536"/>
                    <a:gd name="T2" fmla="*/ 2147483647 w 208"/>
                    <a:gd name="T3" fmla="*/ 2147483647 h 1536"/>
                    <a:gd name="T4" fmla="*/ 2147483647 w 208"/>
                    <a:gd name="T5" fmla="*/ 2147483647 h 1536"/>
                    <a:gd name="T6" fmla="*/ 2147483647 w 208"/>
                    <a:gd name="T7" fmla="*/ 2147483647 h 1536"/>
                    <a:gd name="T8" fmla="*/ 2147483647 w 208"/>
                    <a:gd name="T9" fmla="*/ 2147483647 h 1536"/>
                    <a:gd name="T10" fmla="*/ 2147483647 w 208"/>
                    <a:gd name="T11" fmla="*/ 2147483647 h 1536"/>
                    <a:gd name="T12" fmla="*/ 2147483647 w 208"/>
                    <a:gd name="T13" fmla="*/ 2147483647 h 1536"/>
                    <a:gd name="T14" fmla="*/ 2147483647 w 208"/>
                    <a:gd name="T15" fmla="*/ 2147483647 h 1536"/>
                    <a:gd name="T16" fmla="*/ 2147483647 w 208"/>
                    <a:gd name="T17" fmla="*/ 2147483647 h 1536"/>
                    <a:gd name="T18" fmla="*/ 2147483647 w 208"/>
                    <a:gd name="T19" fmla="*/ 2147483647 h 1536"/>
                    <a:gd name="T20" fmla="*/ 2147483647 w 208"/>
                    <a:gd name="T21" fmla="*/ 2147483647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2700">
                  <a:solidFill>
                    <a:schemeClr val="tx1"/>
                  </a:solidFill>
                  <a:round/>
                  <a:headEnd type="none" w="sm" len="med"/>
                  <a:tailEnd type="triangle" w="sm" len="me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7151" name="Freeform 16"/>
                <p:cNvSpPr>
                  <a:spLocks/>
                </p:cNvSpPr>
                <p:nvPr/>
              </p:nvSpPr>
              <p:spPr bwMode="auto">
                <a:xfrm>
                  <a:off x="4307134" y="5029200"/>
                  <a:ext cx="111180" cy="582091"/>
                </a:xfrm>
                <a:custGeom>
                  <a:avLst/>
                  <a:gdLst>
                    <a:gd name="T0" fmla="*/ 2147483647 w 208"/>
                    <a:gd name="T1" fmla="*/ 0 h 1536"/>
                    <a:gd name="T2" fmla="*/ 2147483647 w 208"/>
                    <a:gd name="T3" fmla="*/ 2147483647 h 1536"/>
                    <a:gd name="T4" fmla="*/ 2147483647 w 208"/>
                    <a:gd name="T5" fmla="*/ 2147483647 h 1536"/>
                    <a:gd name="T6" fmla="*/ 2147483647 w 208"/>
                    <a:gd name="T7" fmla="*/ 2147483647 h 1536"/>
                    <a:gd name="T8" fmla="*/ 2147483647 w 208"/>
                    <a:gd name="T9" fmla="*/ 2147483647 h 1536"/>
                    <a:gd name="T10" fmla="*/ 2147483647 w 208"/>
                    <a:gd name="T11" fmla="*/ 2147483647 h 1536"/>
                    <a:gd name="T12" fmla="*/ 2147483647 w 208"/>
                    <a:gd name="T13" fmla="*/ 2147483647 h 1536"/>
                    <a:gd name="T14" fmla="*/ 2147483647 w 208"/>
                    <a:gd name="T15" fmla="*/ 2147483647 h 1536"/>
                    <a:gd name="T16" fmla="*/ 2147483647 w 208"/>
                    <a:gd name="T17" fmla="*/ 2147483647 h 1536"/>
                    <a:gd name="T18" fmla="*/ 2147483647 w 208"/>
                    <a:gd name="T19" fmla="*/ 2147483647 h 1536"/>
                    <a:gd name="T20" fmla="*/ 2147483647 w 208"/>
                    <a:gd name="T21" fmla="*/ 2147483647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2700">
                  <a:solidFill>
                    <a:schemeClr val="tx1"/>
                  </a:solidFill>
                  <a:round/>
                  <a:headEnd type="none" w="sm" len="med"/>
                  <a:tailEnd type="triangle" w="sm" len="me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7152" name="Freeform 17"/>
                <p:cNvSpPr>
                  <a:spLocks/>
                </p:cNvSpPr>
                <p:nvPr/>
              </p:nvSpPr>
              <p:spPr bwMode="auto">
                <a:xfrm>
                  <a:off x="4365201" y="5029200"/>
                  <a:ext cx="111180" cy="582091"/>
                </a:xfrm>
                <a:custGeom>
                  <a:avLst/>
                  <a:gdLst>
                    <a:gd name="T0" fmla="*/ 2147483647 w 208"/>
                    <a:gd name="T1" fmla="*/ 0 h 1536"/>
                    <a:gd name="T2" fmla="*/ 2147483647 w 208"/>
                    <a:gd name="T3" fmla="*/ 2147483647 h 1536"/>
                    <a:gd name="T4" fmla="*/ 2147483647 w 208"/>
                    <a:gd name="T5" fmla="*/ 2147483647 h 1536"/>
                    <a:gd name="T6" fmla="*/ 2147483647 w 208"/>
                    <a:gd name="T7" fmla="*/ 2147483647 h 1536"/>
                    <a:gd name="T8" fmla="*/ 2147483647 w 208"/>
                    <a:gd name="T9" fmla="*/ 2147483647 h 1536"/>
                    <a:gd name="T10" fmla="*/ 2147483647 w 208"/>
                    <a:gd name="T11" fmla="*/ 2147483647 h 1536"/>
                    <a:gd name="T12" fmla="*/ 2147483647 w 208"/>
                    <a:gd name="T13" fmla="*/ 2147483647 h 1536"/>
                    <a:gd name="T14" fmla="*/ 2147483647 w 208"/>
                    <a:gd name="T15" fmla="*/ 2147483647 h 1536"/>
                    <a:gd name="T16" fmla="*/ 2147483647 w 208"/>
                    <a:gd name="T17" fmla="*/ 2147483647 h 1536"/>
                    <a:gd name="T18" fmla="*/ 2147483647 w 208"/>
                    <a:gd name="T19" fmla="*/ 2147483647 h 1536"/>
                    <a:gd name="T20" fmla="*/ 2147483647 w 208"/>
                    <a:gd name="T21" fmla="*/ 2147483647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2700">
                  <a:solidFill>
                    <a:schemeClr val="tx1"/>
                  </a:solidFill>
                  <a:round/>
                  <a:headEnd type="none" w="sm" len="med"/>
                  <a:tailEnd type="triangle" w="sm" len="me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7153" name="Freeform 18"/>
                <p:cNvSpPr>
                  <a:spLocks/>
                </p:cNvSpPr>
                <p:nvPr/>
              </p:nvSpPr>
              <p:spPr bwMode="auto">
                <a:xfrm>
                  <a:off x="4423268" y="5029200"/>
                  <a:ext cx="110424" cy="582091"/>
                </a:xfrm>
                <a:custGeom>
                  <a:avLst/>
                  <a:gdLst>
                    <a:gd name="T0" fmla="*/ 2147483647 w 208"/>
                    <a:gd name="T1" fmla="*/ 0 h 1536"/>
                    <a:gd name="T2" fmla="*/ 2147483647 w 208"/>
                    <a:gd name="T3" fmla="*/ 2147483647 h 1536"/>
                    <a:gd name="T4" fmla="*/ 2147483647 w 208"/>
                    <a:gd name="T5" fmla="*/ 2147483647 h 1536"/>
                    <a:gd name="T6" fmla="*/ 2147483647 w 208"/>
                    <a:gd name="T7" fmla="*/ 2147483647 h 1536"/>
                    <a:gd name="T8" fmla="*/ 2147483647 w 208"/>
                    <a:gd name="T9" fmla="*/ 2147483647 h 1536"/>
                    <a:gd name="T10" fmla="*/ 2147483647 w 208"/>
                    <a:gd name="T11" fmla="*/ 2147483647 h 1536"/>
                    <a:gd name="T12" fmla="*/ 2147483647 w 208"/>
                    <a:gd name="T13" fmla="*/ 2147483647 h 1536"/>
                    <a:gd name="T14" fmla="*/ 2147483647 w 208"/>
                    <a:gd name="T15" fmla="*/ 2147483647 h 1536"/>
                    <a:gd name="T16" fmla="*/ 2147483647 w 208"/>
                    <a:gd name="T17" fmla="*/ 2147483647 h 1536"/>
                    <a:gd name="T18" fmla="*/ 2147483647 w 208"/>
                    <a:gd name="T19" fmla="*/ 2147483647 h 1536"/>
                    <a:gd name="T20" fmla="*/ 2147483647 w 208"/>
                    <a:gd name="T21" fmla="*/ 2147483647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2700">
                  <a:solidFill>
                    <a:schemeClr val="tx1"/>
                  </a:solidFill>
                  <a:round/>
                  <a:headEnd type="none" w="sm" len="med"/>
                  <a:tailEnd type="triangle" w="sm" len="me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7154" name="Freeform 19"/>
                <p:cNvSpPr>
                  <a:spLocks/>
                </p:cNvSpPr>
                <p:nvPr/>
              </p:nvSpPr>
              <p:spPr bwMode="auto">
                <a:xfrm>
                  <a:off x="4480579" y="5029200"/>
                  <a:ext cx="110424" cy="582091"/>
                </a:xfrm>
                <a:custGeom>
                  <a:avLst/>
                  <a:gdLst>
                    <a:gd name="T0" fmla="*/ 2147483647 w 208"/>
                    <a:gd name="T1" fmla="*/ 0 h 1536"/>
                    <a:gd name="T2" fmla="*/ 2147483647 w 208"/>
                    <a:gd name="T3" fmla="*/ 2147483647 h 1536"/>
                    <a:gd name="T4" fmla="*/ 2147483647 w 208"/>
                    <a:gd name="T5" fmla="*/ 2147483647 h 1536"/>
                    <a:gd name="T6" fmla="*/ 2147483647 w 208"/>
                    <a:gd name="T7" fmla="*/ 2147483647 h 1536"/>
                    <a:gd name="T8" fmla="*/ 2147483647 w 208"/>
                    <a:gd name="T9" fmla="*/ 2147483647 h 1536"/>
                    <a:gd name="T10" fmla="*/ 2147483647 w 208"/>
                    <a:gd name="T11" fmla="*/ 2147483647 h 1536"/>
                    <a:gd name="T12" fmla="*/ 2147483647 w 208"/>
                    <a:gd name="T13" fmla="*/ 2147483647 h 1536"/>
                    <a:gd name="T14" fmla="*/ 2147483647 w 208"/>
                    <a:gd name="T15" fmla="*/ 2147483647 h 1536"/>
                    <a:gd name="T16" fmla="*/ 2147483647 w 208"/>
                    <a:gd name="T17" fmla="*/ 2147483647 h 1536"/>
                    <a:gd name="T18" fmla="*/ 2147483647 w 208"/>
                    <a:gd name="T19" fmla="*/ 2147483647 h 1536"/>
                    <a:gd name="T20" fmla="*/ 2147483647 w 208"/>
                    <a:gd name="T21" fmla="*/ 2147483647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2700">
                  <a:solidFill>
                    <a:schemeClr val="tx1"/>
                  </a:solidFill>
                  <a:round/>
                  <a:headEnd type="none" w="sm" len="med"/>
                  <a:tailEnd type="triangle" w="sm" len="me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7155" name="Freeform 20"/>
                <p:cNvSpPr>
                  <a:spLocks/>
                </p:cNvSpPr>
                <p:nvPr/>
              </p:nvSpPr>
              <p:spPr bwMode="auto">
                <a:xfrm>
                  <a:off x="4537890" y="5029200"/>
                  <a:ext cx="110424" cy="582091"/>
                </a:xfrm>
                <a:custGeom>
                  <a:avLst/>
                  <a:gdLst>
                    <a:gd name="T0" fmla="*/ 2147483647 w 208"/>
                    <a:gd name="T1" fmla="*/ 0 h 1536"/>
                    <a:gd name="T2" fmla="*/ 2147483647 w 208"/>
                    <a:gd name="T3" fmla="*/ 2147483647 h 1536"/>
                    <a:gd name="T4" fmla="*/ 2147483647 w 208"/>
                    <a:gd name="T5" fmla="*/ 2147483647 h 1536"/>
                    <a:gd name="T6" fmla="*/ 2147483647 w 208"/>
                    <a:gd name="T7" fmla="*/ 2147483647 h 1536"/>
                    <a:gd name="T8" fmla="*/ 2147483647 w 208"/>
                    <a:gd name="T9" fmla="*/ 2147483647 h 1536"/>
                    <a:gd name="T10" fmla="*/ 2147483647 w 208"/>
                    <a:gd name="T11" fmla="*/ 2147483647 h 1536"/>
                    <a:gd name="T12" fmla="*/ 2147483647 w 208"/>
                    <a:gd name="T13" fmla="*/ 2147483647 h 1536"/>
                    <a:gd name="T14" fmla="*/ 2147483647 w 208"/>
                    <a:gd name="T15" fmla="*/ 2147483647 h 1536"/>
                    <a:gd name="T16" fmla="*/ 2147483647 w 208"/>
                    <a:gd name="T17" fmla="*/ 2147483647 h 1536"/>
                    <a:gd name="T18" fmla="*/ 2147483647 w 208"/>
                    <a:gd name="T19" fmla="*/ 2147483647 h 1536"/>
                    <a:gd name="T20" fmla="*/ 2147483647 w 208"/>
                    <a:gd name="T21" fmla="*/ 2147483647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2700">
                  <a:solidFill>
                    <a:schemeClr val="tx1"/>
                  </a:solidFill>
                  <a:round/>
                  <a:headEnd type="none" w="sm" len="med"/>
                  <a:tailEnd type="triangle" w="sm" len="me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7156" name="Freeform 21"/>
                <p:cNvSpPr>
                  <a:spLocks/>
                </p:cNvSpPr>
                <p:nvPr/>
              </p:nvSpPr>
              <p:spPr bwMode="auto">
                <a:xfrm>
                  <a:off x="4595201" y="5029200"/>
                  <a:ext cx="110424" cy="582091"/>
                </a:xfrm>
                <a:custGeom>
                  <a:avLst/>
                  <a:gdLst>
                    <a:gd name="T0" fmla="*/ 2147483647 w 208"/>
                    <a:gd name="T1" fmla="*/ 0 h 1536"/>
                    <a:gd name="T2" fmla="*/ 2147483647 w 208"/>
                    <a:gd name="T3" fmla="*/ 2147483647 h 1536"/>
                    <a:gd name="T4" fmla="*/ 2147483647 w 208"/>
                    <a:gd name="T5" fmla="*/ 2147483647 h 1536"/>
                    <a:gd name="T6" fmla="*/ 2147483647 w 208"/>
                    <a:gd name="T7" fmla="*/ 2147483647 h 1536"/>
                    <a:gd name="T8" fmla="*/ 2147483647 w 208"/>
                    <a:gd name="T9" fmla="*/ 2147483647 h 1536"/>
                    <a:gd name="T10" fmla="*/ 2147483647 w 208"/>
                    <a:gd name="T11" fmla="*/ 2147483647 h 1536"/>
                    <a:gd name="T12" fmla="*/ 2147483647 w 208"/>
                    <a:gd name="T13" fmla="*/ 2147483647 h 1536"/>
                    <a:gd name="T14" fmla="*/ 2147483647 w 208"/>
                    <a:gd name="T15" fmla="*/ 2147483647 h 1536"/>
                    <a:gd name="T16" fmla="*/ 2147483647 w 208"/>
                    <a:gd name="T17" fmla="*/ 2147483647 h 1536"/>
                    <a:gd name="T18" fmla="*/ 2147483647 w 208"/>
                    <a:gd name="T19" fmla="*/ 2147483647 h 1536"/>
                    <a:gd name="T20" fmla="*/ 2147483647 w 208"/>
                    <a:gd name="T21" fmla="*/ 2147483647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2700">
                  <a:solidFill>
                    <a:schemeClr val="tx1"/>
                  </a:solidFill>
                  <a:round/>
                  <a:headEnd type="none" w="sm" len="med"/>
                  <a:tailEnd type="triangle" w="sm" len="me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7157" name="Freeform 22"/>
                <p:cNvSpPr>
                  <a:spLocks/>
                </p:cNvSpPr>
                <p:nvPr/>
              </p:nvSpPr>
              <p:spPr bwMode="auto">
                <a:xfrm>
                  <a:off x="4652512" y="5029200"/>
                  <a:ext cx="110424" cy="582091"/>
                </a:xfrm>
                <a:custGeom>
                  <a:avLst/>
                  <a:gdLst>
                    <a:gd name="T0" fmla="*/ 2147483647 w 208"/>
                    <a:gd name="T1" fmla="*/ 0 h 1536"/>
                    <a:gd name="T2" fmla="*/ 2147483647 w 208"/>
                    <a:gd name="T3" fmla="*/ 2147483647 h 1536"/>
                    <a:gd name="T4" fmla="*/ 2147483647 w 208"/>
                    <a:gd name="T5" fmla="*/ 2147483647 h 1536"/>
                    <a:gd name="T6" fmla="*/ 2147483647 w 208"/>
                    <a:gd name="T7" fmla="*/ 2147483647 h 1536"/>
                    <a:gd name="T8" fmla="*/ 2147483647 w 208"/>
                    <a:gd name="T9" fmla="*/ 2147483647 h 1536"/>
                    <a:gd name="T10" fmla="*/ 2147483647 w 208"/>
                    <a:gd name="T11" fmla="*/ 2147483647 h 1536"/>
                    <a:gd name="T12" fmla="*/ 2147483647 w 208"/>
                    <a:gd name="T13" fmla="*/ 2147483647 h 1536"/>
                    <a:gd name="T14" fmla="*/ 2147483647 w 208"/>
                    <a:gd name="T15" fmla="*/ 2147483647 h 1536"/>
                    <a:gd name="T16" fmla="*/ 2147483647 w 208"/>
                    <a:gd name="T17" fmla="*/ 2147483647 h 1536"/>
                    <a:gd name="T18" fmla="*/ 2147483647 w 208"/>
                    <a:gd name="T19" fmla="*/ 2147483647 h 1536"/>
                    <a:gd name="T20" fmla="*/ 2147483647 w 208"/>
                    <a:gd name="T21" fmla="*/ 2147483647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2700">
                  <a:solidFill>
                    <a:schemeClr val="tx1"/>
                  </a:solidFill>
                  <a:round/>
                  <a:headEnd type="none" w="sm" len="med"/>
                  <a:tailEnd type="triangle" w="sm" len="me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7158" name="Freeform 23"/>
                <p:cNvSpPr>
                  <a:spLocks/>
                </p:cNvSpPr>
                <p:nvPr/>
              </p:nvSpPr>
              <p:spPr bwMode="auto">
                <a:xfrm>
                  <a:off x="4709823" y="5029200"/>
                  <a:ext cx="109667" cy="582091"/>
                </a:xfrm>
                <a:custGeom>
                  <a:avLst/>
                  <a:gdLst>
                    <a:gd name="T0" fmla="*/ 2147483647 w 208"/>
                    <a:gd name="T1" fmla="*/ 0 h 1536"/>
                    <a:gd name="T2" fmla="*/ 2147483647 w 208"/>
                    <a:gd name="T3" fmla="*/ 2147483647 h 1536"/>
                    <a:gd name="T4" fmla="*/ 2147483647 w 208"/>
                    <a:gd name="T5" fmla="*/ 2147483647 h 1536"/>
                    <a:gd name="T6" fmla="*/ 2147483647 w 208"/>
                    <a:gd name="T7" fmla="*/ 2147483647 h 1536"/>
                    <a:gd name="T8" fmla="*/ 2147483647 w 208"/>
                    <a:gd name="T9" fmla="*/ 2147483647 h 1536"/>
                    <a:gd name="T10" fmla="*/ 2147483647 w 208"/>
                    <a:gd name="T11" fmla="*/ 2147483647 h 1536"/>
                    <a:gd name="T12" fmla="*/ 2147483647 w 208"/>
                    <a:gd name="T13" fmla="*/ 2147483647 h 1536"/>
                    <a:gd name="T14" fmla="*/ 2147483647 w 208"/>
                    <a:gd name="T15" fmla="*/ 2147483647 h 1536"/>
                    <a:gd name="T16" fmla="*/ 2147483647 w 208"/>
                    <a:gd name="T17" fmla="*/ 2147483647 h 1536"/>
                    <a:gd name="T18" fmla="*/ 2147483647 w 208"/>
                    <a:gd name="T19" fmla="*/ 2147483647 h 1536"/>
                    <a:gd name="T20" fmla="*/ 2147483647 w 208"/>
                    <a:gd name="T21" fmla="*/ 2147483647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2700">
                  <a:solidFill>
                    <a:schemeClr val="tx1"/>
                  </a:solidFill>
                  <a:round/>
                  <a:headEnd type="none" w="sm" len="med"/>
                  <a:tailEnd type="triangle" w="sm" len="me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7159" name="Freeform 24"/>
                <p:cNvSpPr>
                  <a:spLocks/>
                </p:cNvSpPr>
                <p:nvPr/>
              </p:nvSpPr>
              <p:spPr bwMode="auto">
                <a:xfrm>
                  <a:off x="4766376" y="5029200"/>
                  <a:ext cx="110424" cy="582091"/>
                </a:xfrm>
                <a:custGeom>
                  <a:avLst/>
                  <a:gdLst>
                    <a:gd name="T0" fmla="*/ 2147483647 w 208"/>
                    <a:gd name="T1" fmla="*/ 0 h 1536"/>
                    <a:gd name="T2" fmla="*/ 2147483647 w 208"/>
                    <a:gd name="T3" fmla="*/ 2147483647 h 1536"/>
                    <a:gd name="T4" fmla="*/ 2147483647 w 208"/>
                    <a:gd name="T5" fmla="*/ 2147483647 h 1536"/>
                    <a:gd name="T6" fmla="*/ 2147483647 w 208"/>
                    <a:gd name="T7" fmla="*/ 2147483647 h 1536"/>
                    <a:gd name="T8" fmla="*/ 2147483647 w 208"/>
                    <a:gd name="T9" fmla="*/ 2147483647 h 1536"/>
                    <a:gd name="T10" fmla="*/ 2147483647 w 208"/>
                    <a:gd name="T11" fmla="*/ 2147483647 h 1536"/>
                    <a:gd name="T12" fmla="*/ 2147483647 w 208"/>
                    <a:gd name="T13" fmla="*/ 2147483647 h 1536"/>
                    <a:gd name="T14" fmla="*/ 2147483647 w 208"/>
                    <a:gd name="T15" fmla="*/ 2147483647 h 1536"/>
                    <a:gd name="T16" fmla="*/ 2147483647 w 208"/>
                    <a:gd name="T17" fmla="*/ 2147483647 h 1536"/>
                    <a:gd name="T18" fmla="*/ 2147483647 w 208"/>
                    <a:gd name="T19" fmla="*/ 2147483647 h 1536"/>
                    <a:gd name="T20" fmla="*/ 2147483647 w 208"/>
                    <a:gd name="T21" fmla="*/ 2147483647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2700">
                  <a:solidFill>
                    <a:schemeClr val="tx1"/>
                  </a:solidFill>
                  <a:round/>
                  <a:headEnd type="none" w="sm" len="med"/>
                  <a:tailEnd type="triangle" w="sm" len="med"/>
                </a:ln>
                <a:extLst>
                  <a:ext uri="{909E8E84-426E-40DD-AFC4-6F175D3DCCD1}">
                    <a14:hiddenFill xmlns:a14="http://schemas.microsoft.com/office/drawing/2010/main">
                      <a:solidFill>
                        <a:srgbClr val="FFFFFF"/>
                      </a:solidFill>
                    </a14:hiddenFill>
                  </a:ext>
                </a:extLst>
              </p:spPr>
              <p:txBody>
                <a:bodyPr/>
                <a:lstStyle/>
                <a:p>
                  <a:endParaRPr lang="en-US"/>
                </a:p>
              </p:txBody>
            </p:sp>
          </p:grpSp>
        </p:grpSp>
        <p:grpSp>
          <p:nvGrpSpPr>
            <p:cNvPr id="47117" name="Group 179"/>
            <p:cNvGrpSpPr>
              <a:grpSpLocks/>
            </p:cNvGrpSpPr>
            <p:nvPr/>
          </p:nvGrpSpPr>
          <p:grpSpPr bwMode="auto">
            <a:xfrm>
              <a:off x="228599" y="3429000"/>
              <a:ext cx="2438400" cy="1143000"/>
              <a:chOff x="152399" y="3276600"/>
              <a:chExt cx="2438400" cy="1143000"/>
            </a:xfrm>
          </p:grpSpPr>
          <p:sp>
            <p:nvSpPr>
              <p:cNvPr id="181" name="Rounded Rectangle 180"/>
              <p:cNvSpPr/>
              <p:nvPr/>
            </p:nvSpPr>
            <p:spPr>
              <a:xfrm>
                <a:off x="152399" y="3276600"/>
                <a:ext cx="2438400" cy="1143000"/>
              </a:xfrm>
              <a:prstGeom prst="roundRect">
                <a:avLst/>
              </a:prstGeom>
              <a:solidFill>
                <a:schemeClr val="bg2"/>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82" name="Rounded Rectangle 181"/>
              <p:cNvSpPr/>
              <p:nvPr/>
            </p:nvSpPr>
            <p:spPr bwMode="auto">
              <a:xfrm>
                <a:off x="228600" y="3352800"/>
                <a:ext cx="1295399" cy="990600"/>
              </a:xfrm>
              <a:prstGeom prst="roundRect">
                <a:avLst/>
              </a:prstGeom>
              <a:solidFill>
                <a:srgbClr val="00B05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lstStyle/>
              <a:p>
                <a:pPr algn="ctr">
                  <a:defRPr/>
                </a:pPr>
                <a:r>
                  <a:rPr lang="en-US" dirty="0">
                    <a:latin typeface="Arial Narrow" pitchFamily="34" charset="0"/>
                  </a:rPr>
                  <a:t>Processor</a:t>
                </a:r>
              </a:p>
            </p:txBody>
          </p:sp>
          <p:sp>
            <p:nvSpPr>
              <p:cNvPr id="183" name="Rounded Rectangle 182"/>
              <p:cNvSpPr/>
              <p:nvPr/>
            </p:nvSpPr>
            <p:spPr bwMode="auto">
              <a:xfrm>
                <a:off x="1600199" y="3352800"/>
                <a:ext cx="914400" cy="990600"/>
              </a:xfrm>
              <a:prstGeom prst="roundRect">
                <a:avLst/>
              </a:prstGeom>
              <a:solidFill>
                <a:srgbClr val="92D05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lstStyle/>
              <a:p>
                <a:pPr algn="ctr">
                  <a:defRPr/>
                </a:pPr>
                <a:r>
                  <a:rPr lang="en-US" dirty="0">
                    <a:latin typeface="Arial Narrow" pitchFamily="34" charset="0"/>
                  </a:rPr>
                  <a:t>Memory</a:t>
                </a:r>
              </a:p>
            </p:txBody>
          </p:sp>
          <p:grpSp>
            <p:nvGrpSpPr>
              <p:cNvPr id="47127" name="Group 183"/>
              <p:cNvGrpSpPr>
                <a:grpSpLocks/>
              </p:cNvGrpSpPr>
              <p:nvPr/>
            </p:nvGrpSpPr>
            <p:grpSpPr bwMode="auto">
              <a:xfrm>
                <a:off x="533400" y="3733800"/>
                <a:ext cx="685800" cy="582091"/>
                <a:chOff x="4191000" y="5029200"/>
                <a:chExt cx="685800" cy="582091"/>
              </a:xfrm>
            </p:grpSpPr>
            <p:sp>
              <p:nvSpPr>
                <p:cNvPr id="47128" name="Freeform 14"/>
                <p:cNvSpPr>
                  <a:spLocks/>
                </p:cNvSpPr>
                <p:nvPr/>
              </p:nvSpPr>
              <p:spPr bwMode="auto">
                <a:xfrm>
                  <a:off x="4191000" y="5029200"/>
                  <a:ext cx="111180" cy="582091"/>
                </a:xfrm>
                <a:custGeom>
                  <a:avLst/>
                  <a:gdLst>
                    <a:gd name="T0" fmla="*/ 2147483647 w 208"/>
                    <a:gd name="T1" fmla="*/ 0 h 1536"/>
                    <a:gd name="T2" fmla="*/ 2147483647 w 208"/>
                    <a:gd name="T3" fmla="*/ 2147483647 h 1536"/>
                    <a:gd name="T4" fmla="*/ 2147483647 w 208"/>
                    <a:gd name="T5" fmla="*/ 2147483647 h 1536"/>
                    <a:gd name="T6" fmla="*/ 2147483647 w 208"/>
                    <a:gd name="T7" fmla="*/ 2147483647 h 1536"/>
                    <a:gd name="T8" fmla="*/ 2147483647 w 208"/>
                    <a:gd name="T9" fmla="*/ 2147483647 h 1536"/>
                    <a:gd name="T10" fmla="*/ 2147483647 w 208"/>
                    <a:gd name="T11" fmla="*/ 2147483647 h 1536"/>
                    <a:gd name="T12" fmla="*/ 2147483647 w 208"/>
                    <a:gd name="T13" fmla="*/ 2147483647 h 1536"/>
                    <a:gd name="T14" fmla="*/ 2147483647 w 208"/>
                    <a:gd name="T15" fmla="*/ 2147483647 h 1536"/>
                    <a:gd name="T16" fmla="*/ 2147483647 w 208"/>
                    <a:gd name="T17" fmla="*/ 2147483647 h 1536"/>
                    <a:gd name="T18" fmla="*/ 2147483647 w 208"/>
                    <a:gd name="T19" fmla="*/ 2147483647 h 1536"/>
                    <a:gd name="T20" fmla="*/ 2147483647 w 208"/>
                    <a:gd name="T21" fmla="*/ 2147483647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2700">
                  <a:solidFill>
                    <a:schemeClr val="tx1"/>
                  </a:solidFill>
                  <a:round/>
                  <a:headEnd type="none" w="sm" len="med"/>
                  <a:tailEnd type="triangle" w="sm" len="me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7129" name="Freeform 15"/>
                <p:cNvSpPr>
                  <a:spLocks/>
                </p:cNvSpPr>
                <p:nvPr/>
              </p:nvSpPr>
              <p:spPr bwMode="auto">
                <a:xfrm>
                  <a:off x="4249067" y="5029200"/>
                  <a:ext cx="111180" cy="582091"/>
                </a:xfrm>
                <a:custGeom>
                  <a:avLst/>
                  <a:gdLst>
                    <a:gd name="T0" fmla="*/ 2147483647 w 208"/>
                    <a:gd name="T1" fmla="*/ 0 h 1536"/>
                    <a:gd name="T2" fmla="*/ 2147483647 w 208"/>
                    <a:gd name="T3" fmla="*/ 2147483647 h 1536"/>
                    <a:gd name="T4" fmla="*/ 2147483647 w 208"/>
                    <a:gd name="T5" fmla="*/ 2147483647 h 1536"/>
                    <a:gd name="T6" fmla="*/ 2147483647 w 208"/>
                    <a:gd name="T7" fmla="*/ 2147483647 h 1536"/>
                    <a:gd name="T8" fmla="*/ 2147483647 w 208"/>
                    <a:gd name="T9" fmla="*/ 2147483647 h 1536"/>
                    <a:gd name="T10" fmla="*/ 2147483647 w 208"/>
                    <a:gd name="T11" fmla="*/ 2147483647 h 1536"/>
                    <a:gd name="T12" fmla="*/ 2147483647 w 208"/>
                    <a:gd name="T13" fmla="*/ 2147483647 h 1536"/>
                    <a:gd name="T14" fmla="*/ 2147483647 w 208"/>
                    <a:gd name="T15" fmla="*/ 2147483647 h 1536"/>
                    <a:gd name="T16" fmla="*/ 2147483647 w 208"/>
                    <a:gd name="T17" fmla="*/ 2147483647 h 1536"/>
                    <a:gd name="T18" fmla="*/ 2147483647 w 208"/>
                    <a:gd name="T19" fmla="*/ 2147483647 h 1536"/>
                    <a:gd name="T20" fmla="*/ 2147483647 w 208"/>
                    <a:gd name="T21" fmla="*/ 2147483647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2700">
                  <a:solidFill>
                    <a:schemeClr val="tx1"/>
                  </a:solidFill>
                  <a:round/>
                  <a:headEnd type="none" w="sm" len="med"/>
                  <a:tailEnd type="triangle" w="sm" len="me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7130" name="Freeform 16"/>
                <p:cNvSpPr>
                  <a:spLocks/>
                </p:cNvSpPr>
                <p:nvPr/>
              </p:nvSpPr>
              <p:spPr bwMode="auto">
                <a:xfrm>
                  <a:off x="4307134" y="5029200"/>
                  <a:ext cx="111180" cy="582091"/>
                </a:xfrm>
                <a:custGeom>
                  <a:avLst/>
                  <a:gdLst>
                    <a:gd name="T0" fmla="*/ 2147483647 w 208"/>
                    <a:gd name="T1" fmla="*/ 0 h 1536"/>
                    <a:gd name="T2" fmla="*/ 2147483647 w 208"/>
                    <a:gd name="T3" fmla="*/ 2147483647 h 1536"/>
                    <a:gd name="T4" fmla="*/ 2147483647 w 208"/>
                    <a:gd name="T5" fmla="*/ 2147483647 h 1536"/>
                    <a:gd name="T6" fmla="*/ 2147483647 w 208"/>
                    <a:gd name="T7" fmla="*/ 2147483647 h 1536"/>
                    <a:gd name="T8" fmla="*/ 2147483647 w 208"/>
                    <a:gd name="T9" fmla="*/ 2147483647 h 1536"/>
                    <a:gd name="T10" fmla="*/ 2147483647 w 208"/>
                    <a:gd name="T11" fmla="*/ 2147483647 h 1536"/>
                    <a:gd name="T12" fmla="*/ 2147483647 w 208"/>
                    <a:gd name="T13" fmla="*/ 2147483647 h 1536"/>
                    <a:gd name="T14" fmla="*/ 2147483647 w 208"/>
                    <a:gd name="T15" fmla="*/ 2147483647 h 1536"/>
                    <a:gd name="T16" fmla="*/ 2147483647 w 208"/>
                    <a:gd name="T17" fmla="*/ 2147483647 h 1536"/>
                    <a:gd name="T18" fmla="*/ 2147483647 w 208"/>
                    <a:gd name="T19" fmla="*/ 2147483647 h 1536"/>
                    <a:gd name="T20" fmla="*/ 2147483647 w 208"/>
                    <a:gd name="T21" fmla="*/ 2147483647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2700">
                  <a:solidFill>
                    <a:schemeClr val="tx1"/>
                  </a:solidFill>
                  <a:round/>
                  <a:headEnd type="none" w="sm" len="med"/>
                  <a:tailEnd type="triangle" w="sm" len="me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7131" name="Freeform 17"/>
                <p:cNvSpPr>
                  <a:spLocks/>
                </p:cNvSpPr>
                <p:nvPr/>
              </p:nvSpPr>
              <p:spPr bwMode="auto">
                <a:xfrm>
                  <a:off x="4365201" y="5029200"/>
                  <a:ext cx="111180" cy="582091"/>
                </a:xfrm>
                <a:custGeom>
                  <a:avLst/>
                  <a:gdLst>
                    <a:gd name="T0" fmla="*/ 2147483647 w 208"/>
                    <a:gd name="T1" fmla="*/ 0 h 1536"/>
                    <a:gd name="T2" fmla="*/ 2147483647 w 208"/>
                    <a:gd name="T3" fmla="*/ 2147483647 h 1536"/>
                    <a:gd name="T4" fmla="*/ 2147483647 w 208"/>
                    <a:gd name="T5" fmla="*/ 2147483647 h 1536"/>
                    <a:gd name="T6" fmla="*/ 2147483647 w 208"/>
                    <a:gd name="T7" fmla="*/ 2147483647 h 1536"/>
                    <a:gd name="T8" fmla="*/ 2147483647 w 208"/>
                    <a:gd name="T9" fmla="*/ 2147483647 h 1536"/>
                    <a:gd name="T10" fmla="*/ 2147483647 w 208"/>
                    <a:gd name="T11" fmla="*/ 2147483647 h 1536"/>
                    <a:gd name="T12" fmla="*/ 2147483647 w 208"/>
                    <a:gd name="T13" fmla="*/ 2147483647 h 1536"/>
                    <a:gd name="T14" fmla="*/ 2147483647 w 208"/>
                    <a:gd name="T15" fmla="*/ 2147483647 h 1536"/>
                    <a:gd name="T16" fmla="*/ 2147483647 w 208"/>
                    <a:gd name="T17" fmla="*/ 2147483647 h 1536"/>
                    <a:gd name="T18" fmla="*/ 2147483647 w 208"/>
                    <a:gd name="T19" fmla="*/ 2147483647 h 1536"/>
                    <a:gd name="T20" fmla="*/ 2147483647 w 208"/>
                    <a:gd name="T21" fmla="*/ 2147483647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2700">
                  <a:solidFill>
                    <a:schemeClr val="tx1"/>
                  </a:solidFill>
                  <a:round/>
                  <a:headEnd type="none" w="sm" len="med"/>
                  <a:tailEnd type="triangle" w="sm" len="me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7132" name="Freeform 18"/>
                <p:cNvSpPr>
                  <a:spLocks/>
                </p:cNvSpPr>
                <p:nvPr/>
              </p:nvSpPr>
              <p:spPr bwMode="auto">
                <a:xfrm>
                  <a:off x="4423268" y="5029200"/>
                  <a:ext cx="110424" cy="582091"/>
                </a:xfrm>
                <a:custGeom>
                  <a:avLst/>
                  <a:gdLst>
                    <a:gd name="T0" fmla="*/ 2147483647 w 208"/>
                    <a:gd name="T1" fmla="*/ 0 h 1536"/>
                    <a:gd name="T2" fmla="*/ 2147483647 w 208"/>
                    <a:gd name="T3" fmla="*/ 2147483647 h 1536"/>
                    <a:gd name="T4" fmla="*/ 2147483647 w 208"/>
                    <a:gd name="T5" fmla="*/ 2147483647 h 1536"/>
                    <a:gd name="T6" fmla="*/ 2147483647 w 208"/>
                    <a:gd name="T7" fmla="*/ 2147483647 h 1536"/>
                    <a:gd name="T8" fmla="*/ 2147483647 w 208"/>
                    <a:gd name="T9" fmla="*/ 2147483647 h 1536"/>
                    <a:gd name="T10" fmla="*/ 2147483647 w 208"/>
                    <a:gd name="T11" fmla="*/ 2147483647 h 1536"/>
                    <a:gd name="T12" fmla="*/ 2147483647 w 208"/>
                    <a:gd name="T13" fmla="*/ 2147483647 h 1536"/>
                    <a:gd name="T14" fmla="*/ 2147483647 w 208"/>
                    <a:gd name="T15" fmla="*/ 2147483647 h 1536"/>
                    <a:gd name="T16" fmla="*/ 2147483647 w 208"/>
                    <a:gd name="T17" fmla="*/ 2147483647 h 1536"/>
                    <a:gd name="T18" fmla="*/ 2147483647 w 208"/>
                    <a:gd name="T19" fmla="*/ 2147483647 h 1536"/>
                    <a:gd name="T20" fmla="*/ 2147483647 w 208"/>
                    <a:gd name="T21" fmla="*/ 2147483647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2700">
                  <a:solidFill>
                    <a:schemeClr val="tx1"/>
                  </a:solidFill>
                  <a:round/>
                  <a:headEnd type="none" w="sm" len="med"/>
                  <a:tailEnd type="triangle" w="sm" len="me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7133" name="Freeform 19"/>
                <p:cNvSpPr>
                  <a:spLocks/>
                </p:cNvSpPr>
                <p:nvPr/>
              </p:nvSpPr>
              <p:spPr bwMode="auto">
                <a:xfrm>
                  <a:off x="4480579" y="5029200"/>
                  <a:ext cx="110424" cy="582091"/>
                </a:xfrm>
                <a:custGeom>
                  <a:avLst/>
                  <a:gdLst>
                    <a:gd name="T0" fmla="*/ 2147483647 w 208"/>
                    <a:gd name="T1" fmla="*/ 0 h 1536"/>
                    <a:gd name="T2" fmla="*/ 2147483647 w 208"/>
                    <a:gd name="T3" fmla="*/ 2147483647 h 1536"/>
                    <a:gd name="T4" fmla="*/ 2147483647 w 208"/>
                    <a:gd name="T5" fmla="*/ 2147483647 h 1536"/>
                    <a:gd name="T6" fmla="*/ 2147483647 w 208"/>
                    <a:gd name="T7" fmla="*/ 2147483647 h 1536"/>
                    <a:gd name="T8" fmla="*/ 2147483647 w 208"/>
                    <a:gd name="T9" fmla="*/ 2147483647 h 1536"/>
                    <a:gd name="T10" fmla="*/ 2147483647 w 208"/>
                    <a:gd name="T11" fmla="*/ 2147483647 h 1536"/>
                    <a:gd name="T12" fmla="*/ 2147483647 w 208"/>
                    <a:gd name="T13" fmla="*/ 2147483647 h 1536"/>
                    <a:gd name="T14" fmla="*/ 2147483647 w 208"/>
                    <a:gd name="T15" fmla="*/ 2147483647 h 1536"/>
                    <a:gd name="T16" fmla="*/ 2147483647 w 208"/>
                    <a:gd name="T17" fmla="*/ 2147483647 h 1536"/>
                    <a:gd name="T18" fmla="*/ 2147483647 w 208"/>
                    <a:gd name="T19" fmla="*/ 2147483647 h 1536"/>
                    <a:gd name="T20" fmla="*/ 2147483647 w 208"/>
                    <a:gd name="T21" fmla="*/ 2147483647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2700">
                  <a:solidFill>
                    <a:schemeClr val="tx1"/>
                  </a:solidFill>
                  <a:round/>
                  <a:headEnd type="none" w="sm" len="med"/>
                  <a:tailEnd type="triangle" w="sm" len="me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7134" name="Freeform 20"/>
                <p:cNvSpPr>
                  <a:spLocks/>
                </p:cNvSpPr>
                <p:nvPr/>
              </p:nvSpPr>
              <p:spPr bwMode="auto">
                <a:xfrm>
                  <a:off x="4537890" y="5029200"/>
                  <a:ext cx="110424" cy="582091"/>
                </a:xfrm>
                <a:custGeom>
                  <a:avLst/>
                  <a:gdLst>
                    <a:gd name="T0" fmla="*/ 2147483647 w 208"/>
                    <a:gd name="T1" fmla="*/ 0 h 1536"/>
                    <a:gd name="T2" fmla="*/ 2147483647 w 208"/>
                    <a:gd name="T3" fmla="*/ 2147483647 h 1536"/>
                    <a:gd name="T4" fmla="*/ 2147483647 w 208"/>
                    <a:gd name="T5" fmla="*/ 2147483647 h 1536"/>
                    <a:gd name="T6" fmla="*/ 2147483647 w 208"/>
                    <a:gd name="T7" fmla="*/ 2147483647 h 1536"/>
                    <a:gd name="T8" fmla="*/ 2147483647 w 208"/>
                    <a:gd name="T9" fmla="*/ 2147483647 h 1536"/>
                    <a:gd name="T10" fmla="*/ 2147483647 w 208"/>
                    <a:gd name="T11" fmla="*/ 2147483647 h 1536"/>
                    <a:gd name="T12" fmla="*/ 2147483647 w 208"/>
                    <a:gd name="T13" fmla="*/ 2147483647 h 1536"/>
                    <a:gd name="T14" fmla="*/ 2147483647 w 208"/>
                    <a:gd name="T15" fmla="*/ 2147483647 h 1536"/>
                    <a:gd name="T16" fmla="*/ 2147483647 w 208"/>
                    <a:gd name="T17" fmla="*/ 2147483647 h 1536"/>
                    <a:gd name="T18" fmla="*/ 2147483647 w 208"/>
                    <a:gd name="T19" fmla="*/ 2147483647 h 1536"/>
                    <a:gd name="T20" fmla="*/ 2147483647 w 208"/>
                    <a:gd name="T21" fmla="*/ 2147483647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2700">
                  <a:solidFill>
                    <a:schemeClr val="tx1"/>
                  </a:solidFill>
                  <a:round/>
                  <a:headEnd type="none" w="sm" len="med"/>
                  <a:tailEnd type="triangle" w="sm" len="me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7135" name="Freeform 21"/>
                <p:cNvSpPr>
                  <a:spLocks/>
                </p:cNvSpPr>
                <p:nvPr/>
              </p:nvSpPr>
              <p:spPr bwMode="auto">
                <a:xfrm>
                  <a:off x="4595201" y="5029200"/>
                  <a:ext cx="110424" cy="582091"/>
                </a:xfrm>
                <a:custGeom>
                  <a:avLst/>
                  <a:gdLst>
                    <a:gd name="T0" fmla="*/ 2147483647 w 208"/>
                    <a:gd name="T1" fmla="*/ 0 h 1536"/>
                    <a:gd name="T2" fmla="*/ 2147483647 w 208"/>
                    <a:gd name="T3" fmla="*/ 2147483647 h 1536"/>
                    <a:gd name="T4" fmla="*/ 2147483647 w 208"/>
                    <a:gd name="T5" fmla="*/ 2147483647 h 1536"/>
                    <a:gd name="T6" fmla="*/ 2147483647 w 208"/>
                    <a:gd name="T7" fmla="*/ 2147483647 h 1536"/>
                    <a:gd name="T8" fmla="*/ 2147483647 w 208"/>
                    <a:gd name="T9" fmla="*/ 2147483647 h 1536"/>
                    <a:gd name="T10" fmla="*/ 2147483647 w 208"/>
                    <a:gd name="T11" fmla="*/ 2147483647 h 1536"/>
                    <a:gd name="T12" fmla="*/ 2147483647 w 208"/>
                    <a:gd name="T13" fmla="*/ 2147483647 h 1536"/>
                    <a:gd name="T14" fmla="*/ 2147483647 w 208"/>
                    <a:gd name="T15" fmla="*/ 2147483647 h 1536"/>
                    <a:gd name="T16" fmla="*/ 2147483647 w 208"/>
                    <a:gd name="T17" fmla="*/ 2147483647 h 1536"/>
                    <a:gd name="T18" fmla="*/ 2147483647 w 208"/>
                    <a:gd name="T19" fmla="*/ 2147483647 h 1536"/>
                    <a:gd name="T20" fmla="*/ 2147483647 w 208"/>
                    <a:gd name="T21" fmla="*/ 2147483647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2700">
                  <a:solidFill>
                    <a:schemeClr val="tx1"/>
                  </a:solidFill>
                  <a:round/>
                  <a:headEnd type="none" w="sm" len="med"/>
                  <a:tailEnd type="triangle" w="sm" len="me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7136" name="Freeform 22"/>
                <p:cNvSpPr>
                  <a:spLocks/>
                </p:cNvSpPr>
                <p:nvPr/>
              </p:nvSpPr>
              <p:spPr bwMode="auto">
                <a:xfrm>
                  <a:off x="4652512" y="5029200"/>
                  <a:ext cx="110424" cy="582091"/>
                </a:xfrm>
                <a:custGeom>
                  <a:avLst/>
                  <a:gdLst>
                    <a:gd name="T0" fmla="*/ 2147483647 w 208"/>
                    <a:gd name="T1" fmla="*/ 0 h 1536"/>
                    <a:gd name="T2" fmla="*/ 2147483647 w 208"/>
                    <a:gd name="T3" fmla="*/ 2147483647 h 1536"/>
                    <a:gd name="T4" fmla="*/ 2147483647 w 208"/>
                    <a:gd name="T5" fmla="*/ 2147483647 h 1536"/>
                    <a:gd name="T6" fmla="*/ 2147483647 w 208"/>
                    <a:gd name="T7" fmla="*/ 2147483647 h 1536"/>
                    <a:gd name="T8" fmla="*/ 2147483647 w 208"/>
                    <a:gd name="T9" fmla="*/ 2147483647 h 1536"/>
                    <a:gd name="T10" fmla="*/ 2147483647 w 208"/>
                    <a:gd name="T11" fmla="*/ 2147483647 h 1536"/>
                    <a:gd name="T12" fmla="*/ 2147483647 w 208"/>
                    <a:gd name="T13" fmla="*/ 2147483647 h 1536"/>
                    <a:gd name="T14" fmla="*/ 2147483647 w 208"/>
                    <a:gd name="T15" fmla="*/ 2147483647 h 1536"/>
                    <a:gd name="T16" fmla="*/ 2147483647 w 208"/>
                    <a:gd name="T17" fmla="*/ 2147483647 h 1536"/>
                    <a:gd name="T18" fmla="*/ 2147483647 w 208"/>
                    <a:gd name="T19" fmla="*/ 2147483647 h 1536"/>
                    <a:gd name="T20" fmla="*/ 2147483647 w 208"/>
                    <a:gd name="T21" fmla="*/ 2147483647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2700">
                  <a:solidFill>
                    <a:schemeClr val="tx1"/>
                  </a:solidFill>
                  <a:round/>
                  <a:headEnd type="none" w="sm" len="med"/>
                  <a:tailEnd type="triangle" w="sm" len="me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7137" name="Freeform 23"/>
                <p:cNvSpPr>
                  <a:spLocks/>
                </p:cNvSpPr>
                <p:nvPr/>
              </p:nvSpPr>
              <p:spPr bwMode="auto">
                <a:xfrm>
                  <a:off x="4709823" y="5029200"/>
                  <a:ext cx="109667" cy="582091"/>
                </a:xfrm>
                <a:custGeom>
                  <a:avLst/>
                  <a:gdLst>
                    <a:gd name="T0" fmla="*/ 2147483647 w 208"/>
                    <a:gd name="T1" fmla="*/ 0 h 1536"/>
                    <a:gd name="T2" fmla="*/ 2147483647 w 208"/>
                    <a:gd name="T3" fmla="*/ 2147483647 h 1536"/>
                    <a:gd name="T4" fmla="*/ 2147483647 w 208"/>
                    <a:gd name="T5" fmla="*/ 2147483647 h 1536"/>
                    <a:gd name="T6" fmla="*/ 2147483647 w 208"/>
                    <a:gd name="T7" fmla="*/ 2147483647 h 1536"/>
                    <a:gd name="T8" fmla="*/ 2147483647 w 208"/>
                    <a:gd name="T9" fmla="*/ 2147483647 h 1536"/>
                    <a:gd name="T10" fmla="*/ 2147483647 w 208"/>
                    <a:gd name="T11" fmla="*/ 2147483647 h 1536"/>
                    <a:gd name="T12" fmla="*/ 2147483647 w 208"/>
                    <a:gd name="T13" fmla="*/ 2147483647 h 1536"/>
                    <a:gd name="T14" fmla="*/ 2147483647 w 208"/>
                    <a:gd name="T15" fmla="*/ 2147483647 h 1536"/>
                    <a:gd name="T16" fmla="*/ 2147483647 w 208"/>
                    <a:gd name="T17" fmla="*/ 2147483647 h 1536"/>
                    <a:gd name="T18" fmla="*/ 2147483647 w 208"/>
                    <a:gd name="T19" fmla="*/ 2147483647 h 1536"/>
                    <a:gd name="T20" fmla="*/ 2147483647 w 208"/>
                    <a:gd name="T21" fmla="*/ 2147483647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2700">
                  <a:solidFill>
                    <a:schemeClr val="tx1"/>
                  </a:solidFill>
                  <a:round/>
                  <a:headEnd type="none" w="sm" len="med"/>
                  <a:tailEnd type="triangle" w="sm" len="me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7138" name="Freeform 24"/>
                <p:cNvSpPr>
                  <a:spLocks/>
                </p:cNvSpPr>
                <p:nvPr/>
              </p:nvSpPr>
              <p:spPr bwMode="auto">
                <a:xfrm>
                  <a:off x="4766376" y="5029200"/>
                  <a:ext cx="110424" cy="582091"/>
                </a:xfrm>
                <a:custGeom>
                  <a:avLst/>
                  <a:gdLst>
                    <a:gd name="T0" fmla="*/ 2147483647 w 208"/>
                    <a:gd name="T1" fmla="*/ 0 h 1536"/>
                    <a:gd name="T2" fmla="*/ 2147483647 w 208"/>
                    <a:gd name="T3" fmla="*/ 2147483647 h 1536"/>
                    <a:gd name="T4" fmla="*/ 2147483647 w 208"/>
                    <a:gd name="T5" fmla="*/ 2147483647 h 1536"/>
                    <a:gd name="T6" fmla="*/ 2147483647 w 208"/>
                    <a:gd name="T7" fmla="*/ 2147483647 h 1536"/>
                    <a:gd name="T8" fmla="*/ 2147483647 w 208"/>
                    <a:gd name="T9" fmla="*/ 2147483647 h 1536"/>
                    <a:gd name="T10" fmla="*/ 2147483647 w 208"/>
                    <a:gd name="T11" fmla="*/ 2147483647 h 1536"/>
                    <a:gd name="T12" fmla="*/ 2147483647 w 208"/>
                    <a:gd name="T13" fmla="*/ 2147483647 h 1536"/>
                    <a:gd name="T14" fmla="*/ 2147483647 w 208"/>
                    <a:gd name="T15" fmla="*/ 2147483647 h 1536"/>
                    <a:gd name="T16" fmla="*/ 2147483647 w 208"/>
                    <a:gd name="T17" fmla="*/ 2147483647 h 1536"/>
                    <a:gd name="T18" fmla="*/ 2147483647 w 208"/>
                    <a:gd name="T19" fmla="*/ 2147483647 h 1536"/>
                    <a:gd name="T20" fmla="*/ 2147483647 w 208"/>
                    <a:gd name="T21" fmla="*/ 2147483647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2700">
                  <a:solidFill>
                    <a:schemeClr val="tx1"/>
                  </a:solidFill>
                  <a:round/>
                  <a:headEnd type="none" w="sm" len="med"/>
                  <a:tailEnd type="triangle" w="sm" len="med"/>
                </a:ln>
                <a:extLst>
                  <a:ext uri="{909E8E84-426E-40DD-AFC4-6F175D3DCCD1}">
                    <a14:hiddenFill xmlns:a14="http://schemas.microsoft.com/office/drawing/2010/main">
                      <a:solidFill>
                        <a:srgbClr val="FFFFFF"/>
                      </a:solidFill>
                    </a14:hiddenFill>
                  </a:ext>
                </a:extLst>
              </p:spPr>
              <p:txBody>
                <a:bodyPr/>
                <a:lstStyle/>
                <a:p>
                  <a:endParaRPr lang="en-US"/>
                </a:p>
              </p:txBody>
            </p:sp>
          </p:grpSp>
        </p:grpSp>
      </p:grpSp>
      <p:sp>
        <p:nvSpPr>
          <p:cNvPr id="196" name="Rounded Rectangle 195"/>
          <p:cNvSpPr/>
          <p:nvPr/>
        </p:nvSpPr>
        <p:spPr bwMode="auto">
          <a:xfrm>
            <a:off x="1371600" y="3124200"/>
            <a:ext cx="6096000" cy="685800"/>
          </a:xfrm>
          <a:prstGeom prst="roundRect">
            <a:avLst/>
          </a:prstGeom>
          <a:solidFill>
            <a:srgbClr val="92D05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a:defRPr/>
            </a:pPr>
            <a:r>
              <a:rPr lang="en-US" sz="2000" b="1" dirty="0">
                <a:solidFill>
                  <a:srgbClr val="000090"/>
                </a:solidFill>
                <a:cs typeface="Arial" pitchFamily="34" charset="0"/>
              </a:rPr>
              <a:t>Global Memory</a:t>
            </a:r>
          </a:p>
        </p:txBody>
      </p:sp>
      <p:sp>
        <p:nvSpPr>
          <p:cNvPr id="47110" name="Title 78"/>
          <p:cNvSpPr>
            <a:spLocks noGrp="1"/>
          </p:cNvSpPr>
          <p:nvPr>
            <p:ph type="title"/>
          </p:nvPr>
        </p:nvSpPr>
        <p:spPr>
          <a:xfrm>
            <a:off x="685800" y="7145"/>
            <a:ext cx="8486775" cy="932943"/>
          </a:xfrm>
        </p:spPr>
        <p:txBody>
          <a:bodyPr>
            <a:normAutofit/>
          </a:bodyPr>
          <a:lstStyle/>
          <a:p>
            <a:pPr eaLnBrk="1" hangingPunct="1"/>
            <a:r>
              <a:rPr lang="en-US" b="1" dirty="0">
                <a:solidFill>
                  <a:srgbClr val="B80000"/>
                </a:solidFill>
                <a:latin typeface="+mn-lt"/>
              </a:rPr>
              <a:t>Generic Many-core Chip</a:t>
            </a:r>
          </a:p>
        </p:txBody>
      </p:sp>
      <p:sp>
        <p:nvSpPr>
          <p:cNvPr id="47111" name="Text Placeholder 79"/>
          <p:cNvSpPr>
            <a:spLocks noGrp="1"/>
          </p:cNvSpPr>
          <p:nvPr>
            <p:ph type="body" sz="half" idx="1"/>
          </p:nvPr>
        </p:nvSpPr>
        <p:spPr>
          <a:xfrm>
            <a:off x="66260" y="3962400"/>
            <a:ext cx="9067800" cy="2895600"/>
          </a:xfrm>
        </p:spPr>
        <p:txBody>
          <a:bodyPr>
            <a:noAutofit/>
          </a:bodyPr>
          <a:lstStyle/>
          <a:p>
            <a:pPr eaLnBrk="1" hangingPunct="1"/>
            <a:r>
              <a:rPr lang="en-US" sz="2800" b="1" dirty="0">
                <a:solidFill>
                  <a:srgbClr val="B80000"/>
                </a:solidFill>
              </a:rPr>
              <a:t>Many processors </a:t>
            </a:r>
            <a:r>
              <a:rPr lang="en-US" sz="2800" dirty="0"/>
              <a:t>each supporting </a:t>
            </a:r>
            <a:r>
              <a:rPr lang="en-US" sz="2800" b="1" dirty="0">
                <a:solidFill>
                  <a:srgbClr val="B80000"/>
                </a:solidFill>
              </a:rPr>
              <a:t>many hardware threads</a:t>
            </a:r>
          </a:p>
          <a:p>
            <a:pPr eaLnBrk="1" hangingPunct="1"/>
            <a:endParaRPr lang="en-US" sz="2800" dirty="0"/>
          </a:p>
          <a:p>
            <a:pPr eaLnBrk="1" hangingPunct="1"/>
            <a:r>
              <a:rPr lang="en-US" sz="2800" b="1" dirty="0">
                <a:solidFill>
                  <a:srgbClr val="B80000"/>
                </a:solidFill>
              </a:rPr>
              <a:t>On-chip memory </a:t>
            </a:r>
            <a:r>
              <a:rPr lang="en-US" sz="2800" dirty="0"/>
              <a:t>near processors  (cache, RAM, or both)</a:t>
            </a:r>
          </a:p>
          <a:p>
            <a:pPr eaLnBrk="1" hangingPunct="1"/>
            <a:endParaRPr lang="en-US" sz="2800" dirty="0"/>
          </a:p>
          <a:p>
            <a:pPr eaLnBrk="1" hangingPunct="1"/>
            <a:r>
              <a:rPr lang="en-US" sz="2800" b="1" dirty="0">
                <a:solidFill>
                  <a:srgbClr val="B80000"/>
                </a:solidFill>
              </a:rPr>
              <a:t>Shared global memory </a:t>
            </a:r>
            <a:r>
              <a:rPr lang="en-US" sz="2800" dirty="0"/>
              <a:t>space  (external DRAM)</a:t>
            </a:r>
          </a:p>
        </p:txBody>
      </p:sp>
      <p:sp>
        <p:nvSpPr>
          <p:cNvPr id="40" name="Rectangle 39"/>
          <p:cNvSpPr/>
          <p:nvPr/>
        </p:nvSpPr>
        <p:spPr>
          <a:xfrm>
            <a:off x="66260" y="914400"/>
            <a:ext cx="9067800" cy="4571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41666453"/>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p:cNvSpPr>
            <a:spLocks noGrp="1"/>
          </p:cNvSpPr>
          <p:nvPr>
            <p:ph type="title"/>
          </p:nvPr>
        </p:nvSpPr>
        <p:spPr>
          <a:xfrm>
            <a:off x="685800" y="66994"/>
            <a:ext cx="8431281" cy="792162"/>
          </a:xfrm>
        </p:spPr>
        <p:txBody>
          <a:bodyPr>
            <a:noAutofit/>
          </a:bodyPr>
          <a:lstStyle/>
          <a:p>
            <a:r>
              <a:rPr lang="en-US" sz="4000" b="1" dirty="0">
                <a:solidFill>
                  <a:srgbClr val="B80000"/>
                </a:solidFill>
              </a:rPr>
              <a:t>Technology Trends and Multicores</a:t>
            </a:r>
          </a:p>
        </p:txBody>
      </p:sp>
      <p:sp>
        <p:nvSpPr>
          <p:cNvPr id="5" name="Rectangle 4"/>
          <p:cNvSpPr/>
          <p:nvPr/>
        </p:nvSpPr>
        <p:spPr>
          <a:xfrm>
            <a:off x="39756" y="868681"/>
            <a:ext cx="9067800" cy="4571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rotWithShape="1">
          <a:blip r:embed="rId3"/>
          <a:srcRect t="16217"/>
          <a:stretch/>
        </p:blipFill>
        <p:spPr>
          <a:xfrm>
            <a:off x="152400" y="1038698"/>
            <a:ext cx="8875644" cy="5743102"/>
          </a:xfrm>
          <a:prstGeom prst="rect">
            <a:avLst/>
          </a:prstGeom>
        </p:spPr>
      </p:pic>
      <p:sp>
        <p:nvSpPr>
          <p:cNvPr id="4" name="Rectangle 3"/>
          <p:cNvSpPr/>
          <p:nvPr/>
        </p:nvSpPr>
        <p:spPr>
          <a:xfrm>
            <a:off x="8229600" y="6324600"/>
            <a:ext cx="533400" cy="381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20718232"/>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25F4C90B-56BE-4AA3-8C34-D4527D91424D}"/>
              </a:ext>
            </a:extLst>
          </p:cNvPr>
          <p:cNvSpPr>
            <a:spLocks noGrp="1" noChangeArrowheads="1"/>
          </p:cNvSpPr>
          <p:nvPr>
            <p:ph type="title"/>
          </p:nvPr>
        </p:nvSpPr>
        <p:spPr>
          <a:xfrm>
            <a:off x="0" y="0"/>
            <a:ext cx="9144000" cy="914400"/>
          </a:xfrm>
        </p:spPr>
        <p:txBody>
          <a:bodyPr>
            <a:normAutofit/>
          </a:bodyPr>
          <a:lstStyle/>
          <a:p>
            <a:r>
              <a:rPr lang="en-US" altLang="en-PK" b="1" dirty="0">
                <a:solidFill>
                  <a:srgbClr val="B80000"/>
                </a:solidFill>
              </a:rPr>
              <a:t>Multi-core CPU chip</a:t>
            </a:r>
          </a:p>
        </p:txBody>
      </p:sp>
      <p:sp>
        <p:nvSpPr>
          <p:cNvPr id="3075" name="Rectangle 3">
            <a:extLst>
              <a:ext uri="{FF2B5EF4-FFF2-40B4-BE49-F238E27FC236}">
                <a16:creationId xmlns:a16="http://schemas.microsoft.com/office/drawing/2014/main" id="{F2D0EEE5-8BB0-48D2-999D-4E37A978CFAC}"/>
              </a:ext>
            </a:extLst>
          </p:cNvPr>
          <p:cNvSpPr>
            <a:spLocks noGrp="1" noChangeArrowheads="1"/>
          </p:cNvSpPr>
          <p:nvPr>
            <p:ph type="body" idx="1"/>
          </p:nvPr>
        </p:nvSpPr>
        <p:spPr>
          <a:xfrm>
            <a:off x="228600" y="1100137"/>
            <a:ext cx="8229600" cy="4525963"/>
          </a:xfrm>
        </p:spPr>
        <p:txBody>
          <a:bodyPr/>
          <a:lstStyle/>
          <a:p>
            <a:r>
              <a:rPr lang="en-US" altLang="en-PK" dirty="0"/>
              <a:t>The </a:t>
            </a:r>
            <a:r>
              <a:rPr lang="en-US" altLang="en-PK" b="1" dirty="0"/>
              <a:t>cores</a:t>
            </a:r>
            <a:r>
              <a:rPr lang="en-US" altLang="en-PK" dirty="0"/>
              <a:t> fit on a </a:t>
            </a:r>
            <a:r>
              <a:rPr lang="en-US" altLang="en-PK" b="1" dirty="0"/>
              <a:t>single processor socket</a:t>
            </a:r>
          </a:p>
          <a:p>
            <a:r>
              <a:rPr lang="en-US" altLang="en-PK" dirty="0"/>
              <a:t>Also called </a:t>
            </a:r>
            <a:r>
              <a:rPr lang="en-US" altLang="en-PK" b="1" dirty="0">
                <a:solidFill>
                  <a:srgbClr val="2C14DE"/>
                </a:solidFill>
              </a:rPr>
              <a:t>Chip Multi-Processor</a:t>
            </a:r>
            <a:r>
              <a:rPr lang="en-US" altLang="en-PK" b="1" dirty="0"/>
              <a:t> </a:t>
            </a:r>
            <a:r>
              <a:rPr lang="en-US" altLang="en-PK" dirty="0"/>
              <a:t>(</a:t>
            </a:r>
            <a:r>
              <a:rPr lang="en-US" altLang="en-PK" b="1" dirty="0"/>
              <a:t>CMP</a:t>
            </a:r>
            <a:r>
              <a:rPr lang="en-US" altLang="en-PK" dirty="0"/>
              <a:t>)</a:t>
            </a:r>
          </a:p>
          <a:p>
            <a:endParaRPr lang="en-US" altLang="en-PK" dirty="0"/>
          </a:p>
          <a:p>
            <a:endParaRPr lang="en-US" altLang="en-PK" dirty="0"/>
          </a:p>
          <a:p>
            <a:endParaRPr lang="en-US" altLang="en-PK" dirty="0"/>
          </a:p>
          <a:p>
            <a:pPr>
              <a:buFontTx/>
              <a:buNone/>
            </a:pPr>
            <a:br>
              <a:rPr lang="en-US" altLang="en-PK" dirty="0"/>
            </a:br>
            <a:endParaRPr lang="en-US" altLang="en-PK" dirty="0"/>
          </a:p>
        </p:txBody>
      </p:sp>
      <p:grpSp>
        <p:nvGrpSpPr>
          <p:cNvPr id="3085" name="Group 13">
            <a:extLst>
              <a:ext uri="{FF2B5EF4-FFF2-40B4-BE49-F238E27FC236}">
                <a16:creationId xmlns:a16="http://schemas.microsoft.com/office/drawing/2014/main" id="{FF7985E6-9810-49E6-ADA7-540E64ED811E}"/>
              </a:ext>
            </a:extLst>
          </p:cNvPr>
          <p:cNvGrpSpPr>
            <a:grpSpLocks/>
          </p:cNvGrpSpPr>
          <p:nvPr/>
        </p:nvGrpSpPr>
        <p:grpSpPr bwMode="auto">
          <a:xfrm>
            <a:off x="737393" y="2590800"/>
            <a:ext cx="7212013" cy="3395663"/>
            <a:chOff x="672" y="1488"/>
            <a:chExt cx="4543" cy="2139"/>
          </a:xfrm>
        </p:grpSpPr>
        <p:sp>
          <p:nvSpPr>
            <p:cNvPr id="3077" name="Rectangle 5">
              <a:extLst>
                <a:ext uri="{FF2B5EF4-FFF2-40B4-BE49-F238E27FC236}">
                  <a16:creationId xmlns:a16="http://schemas.microsoft.com/office/drawing/2014/main" id="{6A503B20-9F35-42F0-862E-A5EA2614B706}"/>
                </a:ext>
              </a:extLst>
            </p:cNvPr>
            <p:cNvSpPr>
              <a:spLocks noChangeArrowheads="1"/>
            </p:cNvSpPr>
            <p:nvPr/>
          </p:nvSpPr>
          <p:spPr bwMode="auto">
            <a:xfrm>
              <a:off x="672" y="1488"/>
              <a:ext cx="4543" cy="2139"/>
            </a:xfrm>
            <a:prstGeom prst="rect">
              <a:avLst/>
            </a:prstGeom>
            <a:solidFill>
              <a:srgbClr val="EAEAEA"/>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PK"/>
            </a:p>
          </p:txBody>
        </p:sp>
        <p:sp>
          <p:nvSpPr>
            <p:cNvPr id="3078" name="Text Box 6">
              <a:extLst>
                <a:ext uri="{FF2B5EF4-FFF2-40B4-BE49-F238E27FC236}">
                  <a16:creationId xmlns:a16="http://schemas.microsoft.com/office/drawing/2014/main" id="{95E1E528-89E2-442C-8746-EA7514FE49E0}"/>
                </a:ext>
              </a:extLst>
            </p:cNvPr>
            <p:cNvSpPr txBox="1">
              <a:spLocks noChangeArrowheads="1"/>
            </p:cNvSpPr>
            <p:nvPr/>
          </p:nvSpPr>
          <p:spPr bwMode="auto">
            <a:xfrm>
              <a:off x="720" y="2016"/>
              <a:ext cx="207" cy="10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PK"/>
                <a:t>core</a:t>
              </a:r>
            </a:p>
            <a:p>
              <a:endParaRPr lang="en-US" altLang="en-PK"/>
            </a:p>
            <a:p>
              <a:r>
                <a:rPr lang="en-US" altLang="en-PK"/>
                <a:t>1</a:t>
              </a:r>
            </a:p>
          </p:txBody>
        </p:sp>
        <p:sp>
          <p:nvSpPr>
            <p:cNvPr id="3079" name="Text Box 7">
              <a:extLst>
                <a:ext uri="{FF2B5EF4-FFF2-40B4-BE49-F238E27FC236}">
                  <a16:creationId xmlns:a16="http://schemas.microsoft.com/office/drawing/2014/main" id="{C8B7E8BF-9FD2-4816-A4E3-ECE10C8F4029}"/>
                </a:ext>
              </a:extLst>
            </p:cNvPr>
            <p:cNvSpPr txBox="1">
              <a:spLocks noChangeArrowheads="1"/>
            </p:cNvSpPr>
            <p:nvPr/>
          </p:nvSpPr>
          <p:spPr bwMode="auto">
            <a:xfrm>
              <a:off x="1872" y="2016"/>
              <a:ext cx="207" cy="10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PK"/>
                <a:t>core</a:t>
              </a:r>
            </a:p>
            <a:p>
              <a:endParaRPr lang="en-US" altLang="en-PK"/>
            </a:p>
            <a:p>
              <a:r>
                <a:rPr lang="en-US" altLang="en-PK"/>
                <a:t>2</a:t>
              </a:r>
            </a:p>
          </p:txBody>
        </p:sp>
        <p:sp>
          <p:nvSpPr>
            <p:cNvPr id="3080" name="Text Box 8">
              <a:extLst>
                <a:ext uri="{FF2B5EF4-FFF2-40B4-BE49-F238E27FC236}">
                  <a16:creationId xmlns:a16="http://schemas.microsoft.com/office/drawing/2014/main" id="{5F0D8319-58EE-49F7-AA0C-F2BDF5FCCADF}"/>
                </a:ext>
              </a:extLst>
            </p:cNvPr>
            <p:cNvSpPr txBox="1">
              <a:spLocks noChangeArrowheads="1"/>
            </p:cNvSpPr>
            <p:nvPr/>
          </p:nvSpPr>
          <p:spPr bwMode="auto">
            <a:xfrm>
              <a:off x="3024" y="2016"/>
              <a:ext cx="207" cy="10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PK"/>
                <a:t>core</a:t>
              </a:r>
            </a:p>
            <a:p>
              <a:endParaRPr lang="en-US" altLang="en-PK"/>
            </a:p>
            <a:p>
              <a:r>
                <a:rPr lang="en-US" altLang="en-PK"/>
                <a:t>3</a:t>
              </a:r>
            </a:p>
          </p:txBody>
        </p:sp>
        <p:sp>
          <p:nvSpPr>
            <p:cNvPr id="3081" name="Text Box 9">
              <a:extLst>
                <a:ext uri="{FF2B5EF4-FFF2-40B4-BE49-F238E27FC236}">
                  <a16:creationId xmlns:a16="http://schemas.microsoft.com/office/drawing/2014/main" id="{4F056A61-8818-487B-8BB0-4EB76C85FF1C}"/>
                </a:ext>
              </a:extLst>
            </p:cNvPr>
            <p:cNvSpPr txBox="1">
              <a:spLocks noChangeArrowheads="1"/>
            </p:cNvSpPr>
            <p:nvPr/>
          </p:nvSpPr>
          <p:spPr bwMode="auto">
            <a:xfrm>
              <a:off x="4176" y="2016"/>
              <a:ext cx="207" cy="10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PK"/>
                <a:t>core</a:t>
              </a:r>
            </a:p>
            <a:p>
              <a:endParaRPr lang="en-US" altLang="en-PK"/>
            </a:p>
            <a:p>
              <a:r>
                <a:rPr lang="en-US" altLang="en-PK"/>
                <a:t>4</a:t>
              </a:r>
            </a:p>
          </p:txBody>
        </p:sp>
        <p:sp>
          <p:nvSpPr>
            <p:cNvPr id="3082" name="Line 10">
              <a:extLst>
                <a:ext uri="{FF2B5EF4-FFF2-40B4-BE49-F238E27FC236}">
                  <a16:creationId xmlns:a16="http://schemas.microsoft.com/office/drawing/2014/main" id="{F7BBE500-0178-426C-A92D-4302DF9B973D}"/>
                </a:ext>
              </a:extLst>
            </p:cNvPr>
            <p:cNvSpPr>
              <a:spLocks noChangeShapeType="1"/>
            </p:cNvSpPr>
            <p:nvPr/>
          </p:nvSpPr>
          <p:spPr bwMode="auto">
            <a:xfrm>
              <a:off x="2944" y="1488"/>
              <a:ext cx="0" cy="2135"/>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PK"/>
            </a:p>
          </p:txBody>
        </p:sp>
        <p:sp>
          <p:nvSpPr>
            <p:cNvPr id="3083" name="Line 11">
              <a:extLst>
                <a:ext uri="{FF2B5EF4-FFF2-40B4-BE49-F238E27FC236}">
                  <a16:creationId xmlns:a16="http://schemas.microsoft.com/office/drawing/2014/main" id="{E3F68DEA-6434-44A6-A2F3-3E2D2B4D99D1}"/>
                </a:ext>
              </a:extLst>
            </p:cNvPr>
            <p:cNvSpPr>
              <a:spLocks noChangeShapeType="1"/>
            </p:cNvSpPr>
            <p:nvPr/>
          </p:nvSpPr>
          <p:spPr bwMode="auto">
            <a:xfrm flipH="1">
              <a:off x="1776" y="1488"/>
              <a:ext cx="8" cy="2136"/>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PK"/>
            </a:p>
          </p:txBody>
        </p:sp>
        <p:sp>
          <p:nvSpPr>
            <p:cNvPr id="3084" name="Line 12">
              <a:extLst>
                <a:ext uri="{FF2B5EF4-FFF2-40B4-BE49-F238E27FC236}">
                  <a16:creationId xmlns:a16="http://schemas.microsoft.com/office/drawing/2014/main" id="{0F5D4148-5C23-4D5D-A01B-AD64F1C662DC}"/>
                </a:ext>
              </a:extLst>
            </p:cNvPr>
            <p:cNvSpPr>
              <a:spLocks noChangeShapeType="1"/>
            </p:cNvSpPr>
            <p:nvPr/>
          </p:nvSpPr>
          <p:spPr bwMode="auto">
            <a:xfrm>
              <a:off x="4080" y="1488"/>
              <a:ext cx="0" cy="2135"/>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PK"/>
            </a:p>
          </p:txBody>
        </p:sp>
      </p:grpSp>
      <p:sp>
        <p:nvSpPr>
          <p:cNvPr id="15" name="Rectangle 14"/>
          <p:cNvSpPr/>
          <p:nvPr/>
        </p:nvSpPr>
        <p:spPr>
          <a:xfrm>
            <a:off x="25400" y="819468"/>
            <a:ext cx="9067800" cy="4571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745027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25F4C90B-56BE-4AA3-8C34-D4527D91424D}"/>
              </a:ext>
            </a:extLst>
          </p:cNvPr>
          <p:cNvSpPr>
            <a:spLocks noGrp="1" noChangeArrowheads="1"/>
          </p:cNvSpPr>
          <p:nvPr>
            <p:ph type="title"/>
          </p:nvPr>
        </p:nvSpPr>
        <p:spPr>
          <a:xfrm>
            <a:off x="0" y="0"/>
            <a:ext cx="9144000" cy="819468"/>
          </a:xfrm>
        </p:spPr>
        <p:txBody>
          <a:bodyPr>
            <a:normAutofit/>
          </a:bodyPr>
          <a:lstStyle/>
          <a:p>
            <a:r>
              <a:rPr lang="en-US" altLang="en-PK" b="1" dirty="0">
                <a:solidFill>
                  <a:srgbClr val="B80000"/>
                </a:solidFill>
              </a:rPr>
              <a:t>Multi-core CPU chip</a:t>
            </a:r>
          </a:p>
        </p:txBody>
      </p:sp>
      <p:grpSp>
        <p:nvGrpSpPr>
          <p:cNvPr id="3085" name="Group 13">
            <a:extLst>
              <a:ext uri="{FF2B5EF4-FFF2-40B4-BE49-F238E27FC236}">
                <a16:creationId xmlns:a16="http://schemas.microsoft.com/office/drawing/2014/main" id="{FF7985E6-9810-49E6-ADA7-540E64ED811E}"/>
              </a:ext>
            </a:extLst>
          </p:cNvPr>
          <p:cNvGrpSpPr>
            <a:grpSpLocks/>
          </p:cNvGrpSpPr>
          <p:nvPr/>
        </p:nvGrpSpPr>
        <p:grpSpPr bwMode="auto">
          <a:xfrm>
            <a:off x="941387" y="2590800"/>
            <a:ext cx="7212013" cy="3395663"/>
            <a:chOff x="672" y="1488"/>
            <a:chExt cx="4543" cy="2139"/>
          </a:xfrm>
        </p:grpSpPr>
        <p:sp>
          <p:nvSpPr>
            <p:cNvPr id="3077" name="Rectangle 5">
              <a:extLst>
                <a:ext uri="{FF2B5EF4-FFF2-40B4-BE49-F238E27FC236}">
                  <a16:creationId xmlns:a16="http://schemas.microsoft.com/office/drawing/2014/main" id="{6A503B20-9F35-42F0-862E-A5EA2614B706}"/>
                </a:ext>
              </a:extLst>
            </p:cNvPr>
            <p:cNvSpPr>
              <a:spLocks noChangeArrowheads="1"/>
            </p:cNvSpPr>
            <p:nvPr/>
          </p:nvSpPr>
          <p:spPr bwMode="auto">
            <a:xfrm>
              <a:off x="672" y="1488"/>
              <a:ext cx="4543" cy="2139"/>
            </a:xfrm>
            <a:prstGeom prst="rect">
              <a:avLst/>
            </a:prstGeom>
            <a:solidFill>
              <a:srgbClr val="EAEAEA"/>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PK"/>
            </a:p>
          </p:txBody>
        </p:sp>
        <p:sp>
          <p:nvSpPr>
            <p:cNvPr id="3078" name="Text Box 6">
              <a:extLst>
                <a:ext uri="{FF2B5EF4-FFF2-40B4-BE49-F238E27FC236}">
                  <a16:creationId xmlns:a16="http://schemas.microsoft.com/office/drawing/2014/main" id="{95E1E528-89E2-442C-8746-EA7514FE49E0}"/>
                </a:ext>
              </a:extLst>
            </p:cNvPr>
            <p:cNvSpPr txBox="1">
              <a:spLocks noChangeArrowheads="1"/>
            </p:cNvSpPr>
            <p:nvPr/>
          </p:nvSpPr>
          <p:spPr bwMode="auto">
            <a:xfrm>
              <a:off x="720" y="2016"/>
              <a:ext cx="207" cy="10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PK" dirty="0"/>
                <a:t>core</a:t>
              </a:r>
            </a:p>
            <a:p>
              <a:endParaRPr lang="en-US" altLang="en-PK" dirty="0"/>
            </a:p>
            <a:p>
              <a:r>
                <a:rPr lang="en-US" altLang="en-PK" dirty="0"/>
                <a:t>1</a:t>
              </a:r>
            </a:p>
          </p:txBody>
        </p:sp>
        <p:sp>
          <p:nvSpPr>
            <p:cNvPr id="3079" name="Text Box 7">
              <a:extLst>
                <a:ext uri="{FF2B5EF4-FFF2-40B4-BE49-F238E27FC236}">
                  <a16:creationId xmlns:a16="http://schemas.microsoft.com/office/drawing/2014/main" id="{C8B7E8BF-9FD2-4816-A4E3-ECE10C8F4029}"/>
                </a:ext>
              </a:extLst>
            </p:cNvPr>
            <p:cNvSpPr txBox="1">
              <a:spLocks noChangeArrowheads="1"/>
            </p:cNvSpPr>
            <p:nvPr/>
          </p:nvSpPr>
          <p:spPr bwMode="auto">
            <a:xfrm>
              <a:off x="1872" y="2016"/>
              <a:ext cx="207" cy="10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PK"/>
                <a:t>core</a:t>
              </a:r>
            </a:p>
            <a:p>
              <a:endParaRPr lang="en-US" altLang="en-PK"/>
            </a:p>
            <a:p>
              <a:r>
                <a:rPr lang="en-US" altLang="en-PK"/>
                <a:t>2</a:t>
              </a:r>
            </a:p>
          </p:txBody>
        </p:sp>
        <p:sp>
          <p:nvSpPr>
            <p:cNvPr id="3080" name="Text Box 8">
              <a:extLst>
                <a:ext uri="{FF2B5EF4-FFF2-40B4-BE49-F238E27FC236}">
                  <a16:creationId xmlns:a16="http://schemas.microsoft.com/office/drawing/2014/main" id="{5F0D8319-58EE-49F7-AA0C-F2BDF5FCCADF}"/>
                </a:ext>
              </a:extLst>
            </p:cNvPr>
            <p:cNvSpPr txBox="1">
              <a:spLocks noChangeArrowheads="1"/>
            </p:cNvSpPr>
            <p:nvPr/>
          </p:nvSpPr>
          <p:spPr bwMode="auto">
            <a:xfrm>
              <a:off x="3024" y="2016"/>
              <a:ext cx="207" cy="10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PK"/>
                <a:t>core</a:t>
              </a:r>
            </a:p>
            <a:p>
              <a:endParaRPr lang="en-US" altLang="en-PK"/>
            </a:p>
            <a:p>
              <a:r>
                <a:rPr lang="en-US" altLang="en-PK"/>
                <a:t>3</a:t>
              </a:r>
            </a:p>
          </p:txBody>
        </p:sp>
        <p:sp>
          <p:nvSpPr>
            <p:cNvPr id="3081" name="Text Box 9">
              <a:extLst>
                <a:ext uri="{FF2B5EF4-FFF2-40B4-BE49-F238E27FC236}">
                  <a16:creationId xmlns:a16="http://schemas.microsoft.com/office/drawing/2014/main" id="{4F056A61-8818-487B-8BB0-4EB76C85FF1C}"/>
                </a:ext>
              </a:extLst>
            </p:cNvPr>
            <p:cNvSpPr txBox="1">
              <a:spLocks noChangeArrowheads="1"/>
            </p:cNvSpPr>
            <p:nvPr/>
          </p:nvSpPr>
          <p:spPr bwMode="auto">
            <a:xfrm>
              <a:off x="4176" y="2016"/>
              <a:ext cx="207" cy="10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PK"/>
                <a:t>core</a:t>
              </a:r>
            </a:p>
            <a:p>
              <a:endParaRPr lang="en-US" altLang="en-PK"/>
            </a:p>
            <a:p>
              <a:r>
                <a:rPr lang="en-US" altLang="en-PK"/>
                <a:t>4</a:t>
              </a:r>
            </a:p>
          </p:txBody>
        </p:sp>
        <p:sp>
          <p:nvSpPr>
            <p:cNvPr id="3082" name="Line 10">
              <a:extLst>
                <a:ext uri="{FF2B5EF4-FFF2-40B4-BE49-F238E27FC236}">
                  <a16:creationId xmlns:a16="http://schemas.microsoft.com/office/drawing/2014/main" id="{F7BBE500-0178-426C-A92D-4302DF9B973D}"/>
                </a:ext>
              </a:extLst>
            </p:cNvPr>
            <p:cNvSpPr>
              <a:spLocks noChangeShapeType="1"/>
            </p:cNvSpPr>
            <p:nvPr/>
          </p:nvSpPr>
          <p:spPr bwMode="auto">
            <a:xfrm>
              <a:off x="2944" y="1488"/>
              <a:ext cx="0" cy="2135"/>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PK"/>
            </a:p>
          </p:txBody>
        </p:sp>
        <p:sp>
          <p:nvSpPr>
            <p:cNvPr id="3083" name="Line 11">
              <a:extLst>
                <a:ext uri="{FF2B5EF4-FFF2-40B4-BE49-F238E27FC236}">
                  <a16:creationId xmlns:a16="http://schemas.microsoft.com/office/drawing/2014/main" id="{E3F68DEA-6434-44A6-A2F3-3E2D2B4D99D1}"/>
                </a:ext>
              </a:extLst>
            </p:cNvPr>
            <p:cNvSpPr>
              <a:spLocks noChangeShapeType="1"/>
            </p:cNvSpPr>
            <p:nvPr/>
          </p:nvSpPr>
          <p:spPr bwMode="auto">
            <a:xfrm flipH="1">
              <a:off x="1776" y="1488"/>
              <a:ext cx="8" cy="2136"/>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PK"/>
            </a:p>
          </p:txBody>
        </p:sp>
        <p:sp>
          <p:nvSpPr>
            <p:cNvPr id="3084" name="Line 12">
              <a:extLst>
                <a:ext uri="{FF2B5EF4-FFF2-40B4-BE49-F238E27FC236}">
                  <a16:creationId xmlns:a16="http://schemas.microsoft.com/office/drawing/2014/main" id="{0F5D4148-5C23-4D5D-A01B-AD64F1C662DC}"/>
                </a:ext>
              </a:extLst>
            </p:cNvPr>
            <p:cNvSpPr>
              <a:spLocks noChangeShapeType="1"/>
            </p:cNvSpPr>
            <p:nvPr/>
          </p:nvSpPr>
          <p:spPr bwMode="auto">
            <a:xfrm>
              <a:off x="4080" y="1488"/>
              <a:ext cx="0" cy="2135"/>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PK"/>
            </a:p>
          </p:txBody>
        </p:sp>
      </p:grpSp>
      <p:sp>
        <p:nvSpPr>
          <p:cNvPr id="15" name="Rectangle 14"/>
          <p:cNvSpPr/>
          <p:nvPr/>
        </p:nvSpPr>
        <p:spPr>
          <a:xfrm>
            <a:off x="25400" y="819468"/>
            <a:ext cx="9067800" cy="4571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Line 14">
            <a:extLst>
              <a:ext uri="{FF2B5EF4-FFF2-40B4-BE49-F238E27FC236}">
                <a16:creationId xmlns:a16="http://schemas.microsoft.com/office/drawing/2014/main" id="{C411B752-7FD2-477D-8458-2442D0D78A03}"/>
              </a:ext>
            </a:extLst>
          </p:cNvPr>
          <p:cNvSpPr>
            <a:spLocks noChangeShapeType="1"/>
          </p:cNvSpPr>
          <p:nvPr/>
        </p:nvSpPr>
        <p:spPr bwMode="auto">
          <a:xfrm>
            <a:off x="1981200" y="2133600"/>
            <a:ext cx="0" cy="4343400"/>
          </a:xfrm>
          <a:prstGeom prst="line">
            <a:avLst/>
          </a:prstGeom>
          <a:noFill/>
          <a:ln w="31750">
            <a:solidFill>
              <a:srgbClr val="0000FF"/>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PK"/>
          </a:p>
        </p:txBody>
      </p:sp>
      <p:sp>
        <p:nvSpPr>
          <p:cNvPr id="16" name="Line 15">
            <a:extLst>
              <a:ext uri="{FF2B5EF4-FFF2-40B4-BE49-F238E27FC236}">
                <a16:creationId xmlns:a16="http://schemas.microsoft.com/office/drawing/2014/main" id="{BA0C61AB-0BAB-4E2F-944F-14B854C7AA8C}"/>
              </a:ext>
            </a:extLst>
          </p:cNvPr>
          <p:cNvSpPr>
            <a:spLocks noChangeShapeType="1"/>
          </p:cNvSpPr>
          <p:nvPr/>
        </p:nvSpPr>
        <p:spPr bwMode="auto">
          <a:xfrm>
            <a:off x="3810000" y="2133600"/>
            <a:ext cx="0" cy="4343400"/>
          </a:xfrm>
          <a:prstGeom prst="line">
            <a:avLst/>
          </a:prstGeom>
          <a:noFill/>
          <a:ln w="31750">
            <a:solidFill>
              <a:srgbClr val="0000FF"/>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PK"/>
          </a:p>
        </p:txBody>
      </p:sp>
      <p:sp>
        <p:nvSpPr>
          <p:cNvPr id="17" name="Line 16">
            <a:extLst>
              <a:ext uri="{FF2B5EF4-FFF2-40B4-BE49-F238E27FC236}">
                <a16:creationId xmlns:a16="http://schemas.microsoft.com/office/drawing/2014/main" id="{57F83700-62C9-4FD0-BAE3-6AEB716197B2}"/>
              </a:ext>
            </a:extLst>
          </p:cNvPr>
          <p:cNvSpPr>
            <a:spLocks noChangeShapeType="1"/>
          </p:cNvSpPr>
          <p:nvPr/>
        </p:nvSpPr>
        <p:spPr bwMode="auto">
          <a:xfrm>
            <a:off x="5638800" y="2133600"/>
            <a:ext cx="0" cy="4343400"/>
          </a:xfrm>
          <a:prstGeom prst="line">
            <a:avLst/>
          </a:prstGeom>
          <a:noFill/>
          <a:ln w="31750">
            <a:solidFill>
              <a:srgbClr val="0000FF"/>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PK"/>
          </a:p>
        </p:txBody>
      </p:sp>
      <p:sp>
        <p:nvSpPr>
          <p:cNvPr id="18" name="Line 17">
            <a:extLst>
              <a:ext uri="{FF2B5EF4-FFF2-40B4-BE49-F238E27FC236}">
                <a16:creationId xmlns:a16="http://schemas.microsoft.com/office/drawing/2014/main" id="{FB7FB1D2-0198-4595-8789-D2679C09F10C}"/>
              </a:ext>
            </a:extLst>
          </p:cNvPr>
          <p:cNvSpPr>
            <a:spLocks noChangeShapeType="1"/>
          </p:cNvSpPr>
          <p:nvPr/>
        </p:nvSpPr>
        <p:spPr bwMode="auto">
          <a:xfrm>
            <a:off x="7467600" y="2133600"/>
            <a:ext cx="0" cy="4343400"/>
          </a:xfrm>
          <a:prstGeom prst="line">
            <a:avLst/>
          </a:prstGeom>
          <a:noFill/>
          <a:ln w="31750">
            <a:solidFill>
              <a:srgbClr val="0000FF"/>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PK"/>
          </a:p>
        </p:txBody>
      </p:sp>
      <p:sp>
        <p:nvSpPr>
          <p:cNvPr id="19" name="Text Box 18">
            <a:extLst>
              <a:ext uri="{FF2B5EF4-FFF2-40B4-BE49-F238E27FC236}">
                <a16:creationId xmlns:a16="http://schemas.microsoft.com/office/drawing/2014/main" id="{CF63CE69-9D78-4094-B853-7FA62E1BDFCE}"/>
              </a:ext>
            </a:extLst>
          </p:cNvPr>
          <p:cNvSpPr txBox="1">
            <a:spLocks noChangeArrowheads="1"/>
          </p:cNvSpPr>
          <p:nvPr/>
        </p:nvSpPr>
        <p:spPr bwMode="auto">
          <a:xfrm>
            <a:off x="1447800" y="1676400"/>
            <a:ext cx="1170577"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PK" sz="2200" b="1" dirty="0">
                <a:solidFill>
                  <a:srgbClr val="0000FF"/>
                </a:solidFill>
              </a:rPr>
              <a:t>thread 1</a:t>
            </a:r>
          </a:p>
        </p:txBody>
      </p:sp>
      <p:sp>
        <p:nvSpPr>
          <p:cNvPr id="20" name="Text Box 19">
            <a:extLst>
              <a:ext uri="{FF2B5EF4-FFF2-40B4-BE49-F238E27FC236}">
                <a16:creationId xmlns:a16="http://schemas.microsoft.com/office/drawing/2014/main" id="{60F7B910-1658-4D22-A25C-CA68A965C6E2}"/>
              </a:ext>
            </a:extLst>
          </p:cNvPr>
          <p:cNvSpPr txBox="1">
            <a:spLocks noChangeArrowheads="1"/>
          </p:cNvSpPr>
          <p:nvPr/>
        </p:nvSpPr>
        <p:spPr bwMode="auto">
          <a:xfrm>
            <a:off x="3276600" y="1676400"/>
            <a:ext cx="1170577"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PK" sz="2200" b="1" dirty="0">
                <a:solidFill>
                  <a:srgbClr val="0000FF"/>
                </a:solidFill>
              </a:rPr>
              <a:t>thread 2</a:t>
            </a:r>
          </a:p>
        </p:txBody>
      </p:sp>
      <p:sp>
        <p:nvSpPr>
          <p:cNvPr id="21" name="Text Box 20">
            <a:extLst>
              <a:ext uri="{FF2B5EF4-FFF2-40B4-BE49-F238E27FC236}">
                <a16:creationId xmlns:a16="http://schemas.microsoft.com/office/drawing/2014/main" id="{547DA23D-91E6-48C2-9666-2E9386FF6341}"/>
              </a:ext>
            </a:extLst>
          </p:cNvPr>
          <p:cNvSpPr txBox="1">
            <a:spLocks noChangeArrowheads="1"/>
          </p:cNvSpPr>
          <p:nvPr/>
        </p:nvSpPr>
        <p:spPr bwMode="auto">
          <a:xfrm>
            <a:off x="5105400" y="1676400"/>
            <a:ext cx="1170577"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PK" sz="2200" b="1" dirty="0">
                <a:solidFill>
                  <a:srgbClr val="0000FF"/>
                </a:solidFill>
              </a:rPr>
              <a:t>thread 3</a:t>
            </a:r>
          </a:p>
        </p:txBody>
      </p:sp>
      <p:sp>
        <p:nvSpPr>
          <p:cNvPr id="22" name="Text Box 21">
            <a:extLst>
              <a:ext uri="{FF2B5EF4-FFF2-40B4-BE49-F238E27FC236}">
                <a16:creationId xmlns:a16="http://schemas.microsoft.com/office/drawing/2014/main" id="{B3505117-6B97-4F9D-B4BA-774BC26BD4B3}"/>
              </a:ext>
            </a:extLst>
          </p:cNvPr>
          <p:cNvSpPr txBox="1">
            <a:spLocks noChangeArrowheads="1"/>
          </p:cNvSpPr>
          <p:nvPr/>
        </p:nvSpPr>
        <p:spPr bwMode="auto">
          <a:xfrm>
            <a:off x="6934200" y="1676400"/>
            <a:ext cx="1170577"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PK" sz="2200" b="1" dirty="0">
                <a:solidFill>
                  <a:srgbClr val="0000FF"/>
                </a:solidFill>
              </a:rPr>
              <a:t>thread 4</a:t>
            </a:r>
          </a:p>
        </p:txBody>
      </p:sp>
    </p:spTree>
    <p:extLst>
      <p:ext uri="{BB962C8B-B14F-4D97-AF65-F5344CB8AC3E}">
        <p14:creationId xmlns:p14="http://schemas.microsoft.com/office/powerpoint/2010/main" val="141677145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Slide Number Placeholder 28">
            <a:extLst>
              <a:ext uri="{FF2B5EF4-FFF2-40B4-BE49-F238E27FC236}">
                <a16:creationId xmlns:a16="http://schemas.microsoft.com/office/drawing/2014/main" id="{59454A75-D23D-454F-B669-5703DF912374}"/>
              </a:ext>
            </a:extLst>
          </p:cNvPr>
          <p:cNvSpPr>
            <a:spLocks noGrp="1"/>
          </p:cNvSpPr>
          <p:nvPr>
            <p:ph type="sldNum" sz="quarter" idx="12"/>
          </p:nvPr>
        </p:nvSpPr>
        <p:spPr/>
        <p:txBody>
          <a:bodyPr/>
          <a:lstStyle/>
          <a:p>
            <a:fld id="{9B7D373A-7620-4938-A2B8-EDF99A6C0B88}" type="slidenum">
              <a:rPr lang="en-US" altLang="en-PK"/>
              <a:pPr/>
              <a:t>28</a:t>
            </a:fld>
            <a:endParaRPr lang="en-US" altLang="en-PK"/>
          </a:p>
        </p:txBody>
      </p:sp>
      <p:sp>
        <p:nvSpPr>
          <p:cNvPr id="208898" name="Rectangle 2">
            <a:extLst>
              <a:ext uri="{FF2B5EF4-FFF2-40B4-BE49-F238E27FC236}">
                <a16:creationId xmlns:a16="http://schemas.microsoft.com/office/drawing/2014/main" id="{90B28979-CF31-4D92-B977-E501C30EC585}"/>
              </a:ext>
            </a:extLst>
          </p:cNvPr>
          <p:cNvSpPr>
            <a:spLocks noGrp="1" noChangeArrowheads="1"/>
          </p:cNvSpPr>
          <p:nvPr>
            <p:ph type="title"/>
          </p:nvPr>
        </p:nvSpPr>
        <p:spPr>
          <a:xfrm>
            <a:off x="76200" y="1905"/>
            <a:ext cx="9067800" cy="811213"/>
          </a:xfrm>
        </p:spPr>
        <p:txBody>
          <a:bodyPr>
            <a:noAutofit/>
          </a:bodyPr>
          <a:lstStyle/>
          <a:p>
            <a:r>
              <a:rPr lang="en-US" altLang="en-PK" sz="3200" b="1" dirty="0">
                <a:solidFill>
                  <a:srgbClr val="D20000"/>
                </a:solidFill>
              </a:rPr>
              <a:t>Threads may be time-sliced  (like a uniprocessor)</a:t>
            </a:r>
            <a:endParaRPr lang="en-US" altLang="en-PK" b="1" dirty="0">
              <a:solidFill>
                <a:srgbClr val="D20000"/>
              </a:solidFill>
            </a:endParaRPr>
          </a:p>
        </p:txBody>
      </p:sp>
      <p:sp>
        <p:nvSpPr>
          <p:cNvPr id="208899" name="Rectangle 3">
            <a:extLst>
              <a:ext uri="{FF2B5EF4-FFF2-40B4-BE49-F238E27FC236}">
                <a16:creationId xmlns:a16="http://schemas.microsoft.com/office/drawing/2014/main" id="{467C9F49-F08E-4554-8410-49DC9E2175EC}"/>
              </a:ext>
            </a:extLst>
          </p:cNvPr>
          <p:cNvSpPr>
            <a:spLocks noChangeArrowheads="1"/>
          </p:cNvSpPr>
          <p:nvPr/>
        </p:nvSpPr>
        <p:spPr bwMode="auto">
          <a:xfrm>
            <a:off x="1066800" y="2362200"/>
            <a:ext cx="7212013" cy="3395663"/>
          </a:xfrm>
          <a:prstGeom prst="rect">
            <a:avLst/>
          </a:prstGeom>
          <a:solidFill>
            <a:srgbClr val="EAEAEA"/>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PK"/>
          </a:p>
        </p:txBody>
      </p:sp>
      <p:sp>
        <p:nvSpPr>
          <p:cNvPr id="208900" name="Line 4">
            <a:extLst>
              <a:ext uri="{FF2B5EF4-FFF2-40B4-BE49-F238E27FC236}">
                <a16:creationId xmlns:a16="http://schemas.microsoft.com/office/drawing/2014/main" id="{68E94D08-C107-4C53-980D-86FA13AE19AE}"/>
              </a:ext>
            </a:extLst>
          </p:cNvPr>
          <p:cNvSpPr>
            <a:spLocks noChangeShapeType="1"/>
          </p:cNvSpPr>
          <p:nvPr/>
        </p:nvSpPr>
        <p:spPr bwMode="auto">
          <a:xfrm>
            <a:off x="4673600" y="2362200"/>
            <a:ext cx="0" cy="3389313"/>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PK"/>
          </a:p>
        </p:txBody>
      </p:sp>
      <p:sp>
        <p:nvSpPr>
          <p:cNvPr id="208901" name="Line 5">
            <a:extLst>
              <a:ext uri="{FF2B5EF4-FFF2-40B4-BE49-F238E27FC236}">
                <a16:creationId xmlns:a16="http://schemas.microsoft.com/office/drawing/2014/main" id="{9231B9F7-A99C-45E7-8011-B3463E226FFD}"/>
              </a:ext>
            </a:extLst>
          </p:cNvPr>
          <p:cNvSpPr>
            <a:spLocks noChangeShapeType="1"/>
          </p:cNvSpPr>
          <p:nvPr/>
        </p:nvSpPr>
        <p:spPr bwMode="auto">
          <a:xfrm flipH="1">
            <a:off x="2819400" y="2362200"/>
            <a:ext cx="12700" cy="3390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PK"/>
          </a:p>
        </p:txBody>
      </p:sp>
      <p:sp>
        <p:nvSpPr>
          <p:cNvPr id="208902" name="Line 6">
            <a:extLst>
              <a:ext uri="{FF2B5EF4-FFF2-40B4-BE49-F238E27FC236}">
                <a16:creationId xmlns:a16="http://schemas.microsoft.com/office/drawing/2014/main" id="{CF9171DD-56A4-454B-81DC-0CB52DBB22A2}"/>
              </a:ext>
            </a:extLst>
          </p:cNvPr>
          <p:cNvSpPr>
            <a:spLocks noChangeShapeType="1"/>
          </p:cNvSpPr>
          <p:nvPr/>
        </p:nvSpPr>
        <p:spPr bwMode="auto">
          <a:xfrm>
            <a:off x="6477000" y="2362200"/>
            <a:ext cx="0" cy="3389313"/>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PK"/>
          </a:p>
        </p:txBody>
      </p:sp>
      <p:sp>
        <p:nvSpPr>
          <p:cNvPr id="208903" name="Text Box 7">
            <a:extLst>
              <a:ext uri="{FF2B5EF4-FFF2-40B4-BE49-F238E27FC236}">
                <a16:creationId xmlns:a16="http://schemas.microsoft.com/office/drawing/2014/main" id="{1C9FEF72-0702-4BDF-9B36-717028A0E16F}"/>
              </a:ext>
            </a:extLst>
          </p:cNvPr>
          <p:cNvSpPr txBox="1">
            <a:spLocks noChangeArrowheads="1"/>
          </p:cNvSpPr>
          <p:nvPr/>
        </p:nvSpPr>
        <p:spPr bwMode="auto">
          <a:xfrm>
            <a:off x="1143000" y="3200400"/>
            <a:ext cx="328613" cy="1739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PK"/>
              <a:t>core</a:t>
            </a:r>
          </a:p>
          <a:p>
            <a:endParaRPr lang="en-US" altLang="en-PK"/>
          </a:p>
          <a:p>
            <a:r>
              <a:rPr lang="en-US" altLang="en-PK"/>
              <a:t>1</a:t>
            </a:r>
          </a:p>
        </p:txBody>
      </p:sp>
      <p:sp>
        <p:nvSpPr>
          <p:cNvPr id="208904" name="Text Box 8">
            <a:extLst>
              <a:ext uri="{FF2B5EF4-FFF2-40B4-BE49-F238E27FC236}">
                <a16:creationId xmlns:a16="http://schemas.microsoft.com/office/drawing/2014/main" id="{719FC62F-D109-43F0-986F-4893BA5FDD9F}"/>
              </a:ext>
            </a:extLst>
          </p:cNvPr>
          <p:cNvSpPr txBox="1">
            <a:spLocks noChangeArrowheads="1"/>
          </p:cNvSpPr>
          <p:nvPr/>
        </p:nvSpPr>
        <p:spPr bwMode="auto">
          <a:xfrm>
            <a:off x="2971800" y="3200400"/>
            <a:ext cx="328613" cy="1739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PK"/>
              <a:t>core</a:t>
            </a:r>
          </a:p>
          <a:p>
            <a:endParaRPr lang="en-US" altLang="en-PK"/>
          </a:p>
          <a:p>
            <a:r>
              <a:rPr lang="en-US" altLang="en-PK"/>
              <a:t>2</a:t>
            </a:r>
          </a:p>
        </p:txBody>
      </p:sp>
      <p:sp>
        <p:nvSpPr>
          <p:cNvPr id="208905" name="Text Box 9">
            <a:extLst>
              <a:ext uri="{FF2B5EF4-FFF2-40B4-BE49-F238E27FC236}">
                <a16:creationId xmlns:a16="http://schemas.microsoft.com/office/drawing/2014/main" id="{A37F803C-EF06-40EA-B7A9-4AEC36AD44B7}"/>
              </a:ext>
            </a:extLst>
          </p:cNvPr>
          <p:cNvSpPr txBox="1">
            <a:spLocks noChangeArrowheads="1"/>
          </p:cNvSpPr>
          <p:nvPr/>
        </p:nvSpPr>
        <p:spPr bwMode="auto">
          <a:xfrm>
            <a:off x="4800600" y="3200400"/>
            <a:ext cx="328613" cy="1739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PK"/>
              <a:t>core</a:t>
            </a:r>
          </a:p>
          <a:p>
            <a:endParaRPr lang="en-US" altLang="en-PK"/>
          </a:p>
          <a:p>
            <a:r>
              <a:rPr lang="en-US" altLang="en-PK"/>
              <a:t>3</a:t>
            </a:r>
          </a:p>
        </p:txBody>
      </p:sp>
      <p:sp>
        <p:nvSpPr>
          <p:cNvPr id="208906" name="Text Box 10">
            <a:extLst>
              <a:ext uri="{FF2B5EF4-FFF2-40B4-BE49-F238E27FC236}">
                <a16:creationId xmlns:a16="http://schemas.microsoft.com/office/drawing/2014/main" id="{1ACB8839-DBDE-4CFE-8914-44EF0E6D7506}"/>
              </a:ext>
            </a:extLst>
          </p:cNvPr>
          <p:cNvSpPr txBox="1">
            <a:spLocks noChangeArrowheads="1"/>
          </p:cNvSpPr>
          <p:nvPr/>
        </p:nvSpPr>
        <p:spPr bwMode="auto">
          <a:xfrm>
            <a:off x="6629400" y="3200400"/>
            <a:ext cx="328613" cy="1739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PK"/>
              <a:t>core</a:t>
            </a:r>
          </a:p>
          <a:p>
            <a:endParaRPr lang="en-US" altLang="en-PK"/>
          </a:p>
          <a:p>
            <a:r>
              <a:rPr lang="en-US" altLang="en-PK"/>
              <a:t>4</a:t>
            </a:r>
          </a:p>
        </p:txBody>
      </p:sp>
      <p:sp>
        <p:nvSpPr>
          <p:cNvPr id="208911" name="Text Box 15">
            <a:extLst>
              <a:ext uri="{FF2B5EF4-FFF2-40B4-BE49-F238E27FC236}">
                <a16:creationId xmlns:a16="http://schemas.microsoft.com/office/drawing/2014/main" id="{7DA72708-4608-4452-8A76-BB654286C1CF}"/>
              </a:ext>
            </a:extLst>
          </p:cNvPr>
          <p:cNvSpPr txBox="1">
            <a:spLocks noChangeArrowheads="1"/>
          </p:cNvSpPr>
          <p:nvPr/>
        </p:nvSpPr>
        <p:spPr bwMode="auto">
          <a:xfrm>
            <a:off x="1447800" y="1295400"/>
            <a:ext cx="912109"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PK" b="1" dirty="0">
                <a:solidFill>
                  <a:srgbClr val="0000FF"/>
                </a:solidFill>
              </a:rPr>
              <a:t>several </a:t>
            </a:r>
            <a:br>
              <a:rPr lang="en-US" altLang="en-PK" b="1" dirty="0">
                <a:solidFill>
                  <a:srgbClr val="0000FF"/>
                </a:solidFill>
              </a:rPr>
            </a:br>
            <a:r>
              <a:rPr lang="en-US" altLang="en-PK" b="1" dirty="0">
                <a:solidFill>
                  <a:srgbClr val="0000FF"/>
                </a:solidFill>
              </a:rPr>
              <a:t>threads</a:t>
            </a:r>
          </a:p>
        </p:txBody>
      </p:sp>
      <p:sp>
        <p:nvSpPr>
          <p:cNvPr id="208915" name="Line 19">
            <a:extLst>
              <a:ext uri="{FF2B5EF4-FFF2-40B4-BE49-F238E27FC236}">
                <a16:creationId xmlns:a16="http://schemas.microsoft.com/office/drawing/2014/main" id="{6F5AFA77-ED9E-47E7-A258-0FCF1A0AB43C}"/>
              </a:ext>
            </a:extLst>
          </p:cNvPr>
          <p:cNvSpPr>
            <a:spLocks noChangeShapeType="1"/>
          </p:cNvSpPr>
          <p:nvPr/>
        </p:nvSpPr>
        <p:spPr bwMode="auto">
          <a:xfrm>
            <a:off x="1828800" y="1981200"/>
            <a:ext cx="0" cy="4648200"/>
          </a:xfrm>
          <a:prstGeom prst="line">
            <a:avLst/>
          </a:prstGeom>
          <a:noFill/>
          <a:ln w="31750">
            <a:solidFill>
              <a:srgbClr val="0000FF"/>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PK"/>
          </a:p>
        </p:txBody>
      </p:sp>
      <p:sp>
        <p:nvSpPr>
          <p:cNvPr id="208916" name="Line 20">
            <a:extLst>
              <a:ext uri="{FF2B5EF4-FFF2-40B4-BE49-F238E27FC236}">
                <a16:creationId xmlns:a16="http://schemas.microsoft.com/office/drawing/2014/main" id="{56B69F32-E39D-4F9B-B32B-7B00053753A5}"/>
              </a:ext>
            </a:extLst>
          </p:cNvPr>
          <p:cNvSpPr>
            <a:spLocks noChangeShapeType="1"/>
          </p:cNvSpPr>
          <p:nvPr/>
        </p:nvSpPr>
        <p:spPr bwMode="auto">
          <a:xfrm>
            <a:off x="2057400" y="1981200"/>
            <a:ext cx="0" cy="4648200"/>
          </a:xfrm>
          <a:prstGeom prst="line">
            <a:avLst/>
          </a:prstGeom>
          <a:noFill/>
          <a:ln w="31750">
            <a:solidFill>
              <a:srgbClr val="0000FF"/>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PK"/>
          </a:p>
        </p:txBody>
      </p:sp>
      <p:sp>
        <p:nvSpPr>
          <p:cNvPr id="208917" name="Line 21">
            <a:extLst>
              <a:ext uri="{FF2B5EF4-FFF2-40B4-BE49-F238E27FC236}">
                <a16:creationId xmlns:a16="http://schemas.microsoft.com/office/drawing/2014/main" id="{E9E88F2D-C60B-42A4-86B2-828E73A8849C}"/>
              </a:ext>
            </a:extLst>
          </p:cNvPr>
          <p:cNvSpPr>
            <a:spLocks noChangeShapeType="1"/>
          </p:cNvSpPr>
          <p:nvPr/>
        </p:nvSpPr>
        <p:spPr bwMode="auto">
          <a:xfrm>
            <a:off x="2286000" y="1981200"/>
            <a:ext cx="0" cy="4648200"/>
          </a:xfrm>
          <a:prstGeom prst="line">
            <a:avLst/>
          </a:prstGeom>
          <a:noFill/>
          <a:ln w="31750">
            <a:solidFill>
              <a:srgbClr val="0000FF"/>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PK"/>
          </a:p>
        </p:txBody>
      </p:sp>
      <p:sp>
        <p:nvSpPr>
          <p:cNvPr id="208918" name="Line 22">
            <a:extLst>
              <a:ext uri="{FF2B5EF4-FFF2-40B4-BE49-F238E27FC236}">
                <a16:creationId xmlns:a16="http://schemas.microsoft.com/office/drawing/2014/main" id="{73224D57-C3F6-412A-8995-37D89490CD2C}"/>
              </a:ext>
            </a:extLst>
          </p:cNvPr>
          <p:cNvSpPr>
            <a:spLocks noChangeShapeType="1"/>
          </p:cNvSpPr>
          <p:nvPr/>
        </p:nvSpPr>
        <p:spPr bwMode="auto">
          <a:xfrm>
            <a:off x="3429000" y="1981200"/>
            <a:ext cx="0" cy="4648200"/>
          </a:xfrm>
          <a:prstGeom prst="line">
            <a:avLst/>
          </a:prstGeom>
          <a:noFill/>
          <a:ln w="31750">
            <a:solidFill>
              <a:srgbClr val="0000FF"/>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PK"/>
          </a:p>
        </p:txBody>
      </p:sp>
      <p:sp>
        <p:nvSpPr>
          <p:cNvPr id="208919" name="Text Box 23">
            <a:extLst>
              <a:ext uri="{FF2B5EF4-FFF2-40B4-BE49-F238E27FC236}">
                <a16:creationId xmlns:a16="http://schemas.microsoft.com/office/drawing/2014/main" id="{0C6363C3-2DEA-4D86-A5E7-2843327213A3}"/>
              </a:ext>
            </a:extLst>
          </p:cNvPr>
          <p:cNvSpPr txBox="1">
            <a:spLocks noChangeArrowheads="1"/>
          </p:cNvSpPr>
          <p:nvPr/>
        </p:nvSpPr>
        <p:spPr bwMode="auto">
          <a:xfrm>
            <a:off x="3276600" y="1295400"/>
            <a:ext cx="912109"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PK" b="1" dirty="0">
                <a:solidFill>
                  <a:srgbClr val="0000FF"/>
                </a:solidFill>
              </a:rPr>
              <a:t>several </a:t>
            </a:r>
            <a:br>
              <a:rPr lang="en-US" altLang="en-PK" b="1" dirty="0">
                <a:solidFill>
                  <a:srgbClr val="0000FF"/>
                </a:solidFill>
              </a:rPr>
            </a:br>
            <a:r>
              <a:rPr lang="en-US" altLang="en-PK" b="1" dirty="0">
                <a:solidFill>
                  <a:srgbClr val="0000FF"/>
                </a:solidFill>
              </a:rPr>
              <a:t>threads</a:t>
            </a:r>
          </a:p>
        </p:txBody>
      </p:sp>
      <p:sp>
        <p:nvSpPr>
          <p:cNvPr id="208920" name="Line 24">
            <a:extLst>
              <a:ext uri="{FF2B5EF4-FFF2-40B4-BE49-F238E27FC236}">
                <a16:creationId xmlns:a16="http://schemas.microsoft.com/office/drawing/2014/main" id="{30F3943C-FEF1-4BA7-917B-5D8CE1ECB463}"/>
              </a:ext>
            </a:extLst>
          </p:cNvPr>
          <p:cNvSpPr>
            <a:spLocks noChangeShapeType="1"/>
          </p:cNvSpPr>
          <p:nvPr/>
        </p:nvSpPr>
        <p:spPr bwMode="auto">
          <a:xfrm>
            <a:off x="3657600" y="1981200"/>
            <a:ext cx="0" cy="4648200"/>
          </a:xfrm>
          <a:prstGeom prst="line">
            <a:avLst/>
          </a:prstGeom>
          <a:noFill/>
          <a:ln w="31750">
            <a:solidFill>
              <a:srgbClr val="0000FF"/>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PK"/>
          </a:p>
        </p:txBody>
      </p:sp>
      <p:sp>
        <p:nvSpPr>
          <p:cNvPr id="208921" name="Line 25">
            <a:extLst>
              <a:ext uri="{FF2B5EF4-FFF2-40B4-BE49-F238E27FC236}">
                <a16:creationId xmlns:a16="http://schemas.microsoft.com/office/drawing/2014/main" id="{2F7A32D0-2D21-4572-BFD1-F10A47C7FCC2}"/>
              </a:ext>
            </a:extLst>
          </p:cNvPr>
          <p:cNvSpPr>
            <a:spLocks noChangeShapeType="1"/>
          </p:cNvSpPr>
          <p:nvPr/>
        </p:nvSpPr>
        <p:spPr bwMode="auto">
          <a:xfrm>
            <a:off x="3886200" y="1981200"/>
            <a:ext cx="0" cy="4648200"/>
          </a:xfrm>
          <a:prstGeom prst="line">
            <a:avLst/>
          </a:prstGeom>
          <a:noFill/>
          <a:ln w="31750">
            <a:solidFill>
              <a:srgbClr val="0000FF"/>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PK"/>
          </a:p>
        </p:txBody>
      </p:sp>
      <p:sp>
        <p:nvSpPr>
          <p:cNvPr id="208922" name="Line 26">
            <a:extLst>
              <a:ext uri="{FF2B5EF4-FFF2-40B4-BE49-F238E27FC236}">
                <a16:creationId xmlns:a16="http://schemas.microsoft.com/office/drawing/2014/main" id="{45D75B9E-B876-4504-9600-4D270D9AA907}"/>
              </a:ext>
            </a:extLst>
          </p:cNvPr>
          <p:cNvSpPr>
            <a:spLocks noChangeShapeType="1"/>
          </p:cNvSpPr>
          <p:nvPr/>
        </p:nvSpPr>
        <p:spPr bwMode="auto">
          <a:xfrm>
            <a:off x="4114800" y="1981200"/>
            <a:ext cx="0" cy="4648200"/>
          </a:xfrm>
          <a:prstGeom prst="line">
            <a:avLst/>
          </a:prstGeom>
          <a:noFill/>
          <a:ln w="31750">
            <a:solidFill>
              <a:srgbClr val="0000FF"/>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PK"/>
          </a:p>
        </p:txBody>
      </p:sp>
      <p:sp>
        <p:nvSpPr>
          <p:cNvPr id="208923" name="Line 27">
            <a:extLst>
              <a:ext uri="{FF2B5EF4-FFF2-40B4-BE49-F238E27FC236}">
                <a16:creationId xmlns:a16="http://schemas.microsoft.com/office/drawing/2014/main" id="{08795E6A-AFB8-4ED7-AA21-E7C06B5E757C}"/>
              </a:ext>
            </a:extLst>
          </p:cNvPr>
          <p:cNvSpPr>
            <a:spLocks noChangeShapeType="1"/>
          </p:cNvSpPr>
          <p:nvPr/>
        </p:nvSpPr>
        <p:spPr bwMode="auto">
          <a:xfrm>
            <a:off x="5257800" y="1981200"/>
            <a:ext cx="0" cy="4648200"/>
          </a:xfrm>
          <a:prstGeom prst="line">
            <a:avLst/>
          </a:prstGeom>
          <a:noFill/>
          <a:ln w="31750">
            <a:solidFill>
              <a:srgbClr val="0000FF"/>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PK"/>
          </a:p>
        </p:txBody>
      </p:sp>
      <p:sp>
        <p:nvSpPr>
          <p:cNvPr id="208924" name="Text Box 28">
            <a:extLst>
              <a:ext uri="{FF2B5EF4-FFF2-40B4-BE49-F238E27FC236}">
                <a16:creationId xmlns:a16="http://schemas.microsoft.com/office/drawing/2014/main" id="{F29F5017-0F7A-49AB-9AA6-CB791E46AECA}"/>
              </a:ext>
            </a:extLst>
          </p:cNvPr>
          <p:cNvSpPr txBox="1">
            <a:spLocks noChangeArrowheads="1"/>
          </p:cNvSpPr>
          <p:nvPr/>
        </p:nvSpPr>
        <p:spPr bwMode="auto">
          <a:xfrm>
            <a:off x="5105400" y="1295400"/>
            <a:ext cx="912109"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PK" b="1" dirty="0">
                <a:solidFill>
                  <a:srgbClr val="0000FF"/>
                </a:solidFill>
              </a:rPr>
              <a:t>several </a:t>
            </a:r>
            <a:br>
              <a:rPr lang="en-US" altLang="en-PK" b="1" dirty="0">
                <a:solidFill>
                  <a:srgbClr val="0000FF"/>
                </a:solidFill>
              </a:rPr>
            </a:br>
            <a:r>
              <a:rPr lang="en-US" altLang="en-PK" b="1" dirty="0">
                <a:solidFill>
                  <a:srgbClr val="0000FF"/>
                </a:solidFill>
              </a:rPr>
              <a:t>threads</a:t>
            </a:r>
          </a:p>
        </p:txBody>
      </p:sp>
      <p:sp>
        <p:nvSpPr>
          <p:cNvPr id="208925" name="Line 29">
            <a:extLst>
              <a:ext uri="{FF2B5EF4-FFF2-40B4-BE49-F238E27FC236}">
                <a16:creationId xmlns:a16="http://schemas.microsoft.com/office/drawing/2014/main" id="{265CC581-B789-4769-BEDB-6F7FDCC87300}"/>
              </a:ext>
            </a:extLst>
          </p:cNvPr>
          <p:cNvSpPr>
            <a:spLocks noChangeShapeType="1"/>
          </p:cNvSpPr>
          <p:nvPr/>
        </p:nvSpPr>
        <p:spPr bwMode="auto">
          <a:xfrm>
            <a:off x="5486400" y="1981200"/>
            <a:ext cx="0" cy="4648200"/>
          </a:xfrm>
          <a:prstGeom prst="line">
            <a:avLst/>
          </a:prstGeom>
          <a:noFill/>
          <a:ln w="31750">
            <a:solidFill>
              <a:srgbClr val="0000FF"/>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PK"/>
          </a:p>
        </p:txBody>
      </p:sp>
      <p:sp>
        <p:nvSpPr>
          <p:cNvPr id="208926" name="Line 30">
            <a:extLst>
              <a:ext uri="{FF2B5EF4-FFF2-40B4-BE49-F238E27FC236}">
                <a16:creationId xmlns:a16="http://schemas.microsoft.com/office/drawing/2014/main" id="{031320BB-C395-45ED-8AA2-035AA145CA4E}"/>
              </a:ext>
            </a:extLst>
          </p:cNvPr>
          <p:cNvSpPr>
            <a:spLocks noChangeShapeType="1"/>
          </p:cNvSpPr>
          <p:nvPr/>
        </p:nvSpPr>
        <p:spPr bwMode="auto">
          <a:xfrm>
            <a:off x="5715000" y="1981200"/>
            <a:ext cx="0" cy="4648200"/>
          </a:xfrm>
          <a:prstGeom prst="line">
            <a:avLst/>
          </a:prstGeom>
          <a:noFill/>
          <a:ln w="31750">
            <a:solidFill>
              <a:srgbClr val="0000FF"/>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PK"/>
          </a:p>
        </p:txBody>
      </p:sp>
      <p:sp>
        <p:nvSpPr>
          <p:cNvPr id="208929" name="Text Box 33">
            <a:extLst>
              <a:ext uri="{FF2B5EF4-FFF2-40B4-BE49-F238E27FC236}">
                <a16:creationId xmlns:a16="http://schemas.microsoft.com/office/drawing/2014/main" id="{1E0D27C1-AB09-448A-8A11-029724A4694B}"/>
              </a:ext>
            </a:extLst>
          </p:cNvPr>
          <p:cNvSpPr txBox="1">
            <a:spLocks noChangeArrowheads="1"/>
          </p:cNvSpPr>
          <p:nvPr/>
        </p:nvSpPr>
        <p:spPr bwMode="auto">
          <a:xfrm>
            <a:off x="6934200" y="1295400"/>
            <a:ext cx="912109"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PK" b="1" dirty="0">
                <a:solidFill>
                  <a:srgbClr val="0000FF"/>
                </a:solidFill>
              </a:rPr>
              <a:t>several </a:t>
            </a:r>
            <a:br>
              <a:rPr lang="en-US" altLang="en-PK" b="1" dirty="0">
                <a:solidFill>
                  <a:srgbClr val="0000FF"/>
                </a:solidFill>
              </a:rPr>
            </a:br>
            <a:r>
              <a:rPr lang="en-US" altLang="en-PK" b="1" dirty="0">
                <a:solidFill>
                  <a:srgbClr val="0000FF"/>
                </a:solidFill>
              </a:rPr>
              <a:t>threads</a:t>
            </a:r>
          </a:p>
        </p:txBody>
      </p:sp>
      <p:sp>
        <p:nvSpPr>
          <p:cNvPr id="208930" name="Line 34">
            <a:extLst>
              <a:ext uri="{FF2B5EF4-FFF2-40B4-BE49-F238E27FC236}">
                <a16:creationId xmlns:a16="http://schemas.microsoft.com/office/drawing/2014/main" id="{4B56F98A-EB9B-4D84-A982-4B843DF501EC}"/>
              </a:ext>
            </a:extLst>
          </p:cNvPr>
          <p:cNvSpPr>
            <a:spLocks noChangeShapeType="1"/>
          </p:cNvSpPr>
          <p:nvPr/>
        </p:nvSpPr>
        <p:spPr bwMode="auto">
          <a:xfrm>
            <a:off x="7315200" y="1981200"/>
            <a:ext cx="0" cy="4648200"/>
          </a:xfrm>
          <a:prstGeom prst="line">
            <a:avLst/>
          </a:prstGeom>
          <a:noFill/>
          <a:ln w="31750">
            <a:solidFill>
              <a:srgbClr val="0000FF"/>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PK"/>
          </a:p>
        </p:txBody>
      </p:sp>
      <p:sp>
        <p:nvSpPr>
          <p:cNvPr id="208931" name="Line 35">
            <a:extLst>
              <a:ext uri="{FF2B5EF4-FFF2-40B4-BE49-F238E27FC236}">
                <a16:creationId xmlns:a16="http://schemas.microsoft.com/office/drawing/2014/main" id="{7C564905-EFBA-4442-BA8E-AB43D983B54E}"/>
              </a:ext>
            </a:extLst>
          </p:cNvPr>
          <p:cNvSpPr>
            <a:spLocks noChangeShapeType="1"/>
          </p:cNvSpPr>
          <p:nvPr/>
        </p:nvSpPr>
        <p:spPr bwMode="auto">
          <a:xfrm>
            <a:off x="7543800" y="1981200"/>
            <a:ext cx="0" cy="4648200"/>
          </a:xfrm>
          <a:prstGeom prst="line">
            <a:avLst/>
          </a:prstGeom>
          <a:noFill/>
          <a:ln w="31750">
            <a:solidFill>
              <a:srgbClr val="0000FF"/>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PK"/>
          </a:p>
        </p:txBody>
      </p:sp>
      <p:sp>
        <p:nvSpPr>
          <p:cNvPr id="208932" name="Line 36">
            <a:extLst>
              <a:ext uri="{FF2B5EF4-FFF2-40B4-BE49-F238E27FC236}">
                <a16:creationId xmlns:a16="http://schemas.microsoft.com/office/drawing/2014/main" id="{F8E155B6-2FEA-4393-A585-3C2DCD4F5A86}"/>
              </a:ext>
            </a:extLst>
          </p:cNvPr>
          <p:cNvSpPr>
            <a:spLocks noChangeShapeType="1"/>
          </p:cNvSpPr>
          <p:nvPr/>
        </p:nvSpPr>
        <p:spPr bwMode="auto">
          <a:xfrm>
            <a:off x="7772400" y="1981200"/>
            <a:ext cx="0" cy="4648200"/>
          </a:xfrm>
          <a:prstGeom prst="line">
            <a:avLst/>
          </a:prstGeom>
          <a:noFill/>
          <a:ln w="31750">
            <a:solidFill>
              <a:srgbClr val="0000FF"/>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PK"/>
          </a:p>
        </p:txBody>
      </p:sp>
      <p:sp>
        <p:nvSpPr>
          <p:cNvPr id="30" name="Rectangle 29"/>
          <p:cNvSpPr/>
          <p:nvPr/>
        </p:nvSpPr>
        <p:spPr>
          <a:xfrm>
            <a:off x="25400" y="819468"/>
            <a:ext cx="9067800" cy="4571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5340268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2">
            <a:extLst>
              <a:ext uri="{FF2B5EF4-FFF2-40B4-BE49-F238E27FC236}">
                <a16:creationId xmlns:a16="http://schemas.microsoft.com/office/drawing/2014/main" id="{90B28979-CF31-4D92-B977-E501C30EC585}"/>
              </a:ext>
            </a:extLst>
          </p:cNvPr>
          <p:cNvSpPr>
            <a:spLocks noGrp="1" noChangeArrowheads="1"/>
          </p:cNvSpPr>
          <p:nvPr>
            <p:ph type="title"/>
          </p:nvPr>
        </p:nvSpPr>
        <p:spPr>
          <a:xfrm>
            <a:off x="127000" y="20637"/>
            <a:ext cx="8991600" cy="914400"/>
          </a:xfrm>
        </p:spPr>
        <p:txBody>
          <a:bodyPr>
            <a:noAutofit/>
          </a:bodyPr>
          <a:lstStyle/>
          <a:p>
            <a:r>
              <a:rPr lang="en-US" altLang="en-PK" sz="3600" b="1" dirty="0">
                <a:solidFill>
                  <a:srgbClr val="D20000"/>
                </a:solidFill>
              </a:rPr>
              <a:t>Other Option: Simultaneous Multithreading</a:t>
            </a:r>
            <a:endParaRPr lang="en-US" altLang="en-PK" sz="4800" b="1" dirty="0">
              <a:solidFill>
                <a:srgbClr val="D20000"/>
              </a:solidFill>
            </a:endParaRPr>
          </a:p>
        </p:txBody>
      </p:sp>
      <p:sp>
        <p:nvSpPr>
          <p:cNvPr id="208899" name="Rectangle 3">
            <a:extLst>
              <a:ext uri="{FF2B5EF4-FFF2-40B4-BE49-F238E27FC236}">
                <a16:creationId xmlns:a16="http://schemas.microsoft.com/office/drawing/2014/main" id="{467C9F49-F08E-4554-8410-49DC9E2175EC}"/>
              </a:ext>
            </a:extLst>
          </p:cNvPr>
          <p:cNvSpPr>
            <a:spLocks noChangeArrowheads="1"/>
          </p:cNvSpPr>
          <p:nvPr/>
        </p:nvSpPr>
        <p:spPr bwMode="auto">
          <a:xfrm>
            <a:off x="1066800" y="2362200"/>
            <a:ext cx="7212013" cy="3395663"/>
          </a:xfrm>
          <a:prstGeom prst="rect">
            <a:avLst/>
          </a:prstGeom>
          <a:solidFill>
            <a:srgbClr val="EAEAEA"/>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PK"/>
          </a:p>
        </p:txBody>
      </p:sp>
      <p:sp>
        <p:nvSpPr>
          <p:cNvPr id="208900" name="Line 4">
            <a:extLst>
              <a:ext uri="{FF2B5EF4-FFF2-40B4-BE49-F238E27FC236}">
                <a16:creationId xmlns:a16="http://schemas.microsoft.com/office/drawing/2014/main" id="{68E94D08-C107-4C53-980D-86FA13AE19AE}"/>
              </a:ext>
            </a:extLst>
          </p:cNvPr>
          <p:cNvSpPr>
            <a:spLocks noChangeShapeType="1"/>
          </p:cNvSpPr>
          <p:nvPr/>
        </p:nvSpPr>
        <p:spPr bwMode="auto">
          <a:xfrm>
            <a:off x="4673600" y="2362200"/>
            <a:ext cx="0" cy="3389313"/>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PK"/>
          </a:p>
        </p:txBody>
      </p:sp>
      <p:sp>
        <p:nvSpPr>
          <p:cNvPr id="208901" name="Line 5">
            <a:extLst>
              <a:ext uri="{FF2B5EF4-FFF2-40B4-BE49-F238E27FC236}">
                <a16:creationId xmlns:a16="http://schemas.microsoft.com/office/drawing/2014/main" id="{9231B9F7-A99C-45E7-8011-B3463E226FFD}"/>
              </a:ext>
            </a:extLst>
          </p:cNvPr>
          <p:cNvSpPr>
            <a:spLocks noChangeShapeType="1"/>
          </p:cNvSpPr>
          <p:nvPr/>
        </p:nvSpPr>
        <p:spPr bwMode="auto">
          <a:xfrm flipH="1">
            <a:off x="2819400" y="2362200"/>
            <a:ext cx="12700" cy="3390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PK"/>
          </a:p>
        </p:txBody>
      </p:sp>
      <p:sp>
        <p:nvSpPr>
          <p:cNvPr id="208902" name="Line 6">
            <a:extLst>
              <a:ext uri="{FF2B5EF4-FFF2-40B4-BE49-F238E27FC236}">
                <a16:creationId xmlns:a16="http://schemas.microsoft.com/office/drawing/2014/main" id="{CF9171DD-56A4-454B-81DC-0CB52DBB22A2}"/>
              </a:ext>
            </a:extLst>
          </p:cNvPr>
          <p:cNvSpPr>
            <a:spLocks noChangeShapeType="1"/>
          </p:cNvSpPr>
          <p:nvPr/>
        </p:nvSpPr>
        <p:spPr bwMode="auto">
          <a:xfrm>
            <a:off x="6477000" y="2362200"/>
            <a:ext cx="0" cy="3389313"/>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PK"/>
          </a:p>
        </p:txBody>
      </p:sp>
      <p:sp>
        <p:nvSpPr>
          <p:cNvPr id="208903" name="Text Box 7">
            <a:extLst>
              <a:ext uri="{FF2B5EF4-FFF2-40B4-BE49-F238E27FC236}">
                <a16:creationId xmlns:a16="http://schemas.microsoft.com/office/drawing/2014/main" id="{1C9FEF72-0702-4BDF-9B36-717028A0E16F}"/>
              </a:ext>
            </a:extLst>
          </p:cNvPr>
          <p:cNvSpPr txBox="1">
            <a:spLocks noChangeArrowheads="1"/>
          </p:cNvSpPr>
          <p:nvPr/>
        </p:nvSpPr>
        <p:spPr bwMode="auto">
          <a:xfrm>
            <a:off x="1143000" y="3200400"/>
            <a:ext cx="328613" cy="1739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PK"/>
              <a:t>core</a:t>
            </a:r>
          </a:p>
          <a:p>
            <a:endParaRPr lang="en-US" altLang="en-PK"/>
          </a:p>
          <a:p>
            <a:r>
              <a:rPr lang="en-US" altLang="en-PK"/>
              <a:t>1</a:t>
            </a:r>
          </a:p>
        </p:txBody>
      </p:sp>
      <p:sp>
        <p:nvSpPr>
          <p:cNvPr id="208904" name="Text Box 8">
            <a:extLst>
              <a:ext uri="{FF2B5EF4-FFF2-40B4-BE49-F238E27FC236}">
                <a16:creationId xmlns:a16="http://schemas.microsoft.com/office/drawing/2014/main" id="{719FC62F-D109-43F0-986F-4893BA5FDD9F}"/>
              </a:ext>
            </a:extLst>
          </p:cNvPr>
          <p:cNvSpPr txBox="1">
            <a:spLocks noChangeArrowheads="1"/>
          </p:cNvSpPr>
          <p:nvPr/>
        </p:nvSpPr>
        <p:spPr bwMode="auto">
          <a:xfrm>
            <a:off x="2971800" y="3200400"/>
            <a:ext cx="328613" cy="1739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PK"/>
              <a:t>core</a:t>
            </a:r>
          </a:p>
          <a:p>
            <a:endParaRPr lang="en-US" altLang="en-PK"/>
          </a:p>
          <a:p>
            <a:r>
              <a:rPr lang="en-US" altLang="en-PK"/>
              <a:t>2</a:t>
            </a:r>
          </a:p>
        </p:txBody>
      </p:sp>
      <p:sp>
        <p:nvSpPr>
          <p:cNvPr id="208905" name="Text Box 9">
            <a:extLst>
              <a:ext uri="{FF2B5EF4-FFF2-40B4-BE49-F238E27FC236}">
                <a16:creationId xmlns:a16="http://schemas.microsoft.com/office/drawing/2014/main" id="{A37F803C-EF06-40EA-B7A9-4AEC36AD44B7}"/>
              </a:ext>
            </a:extLst>
          </p:cNvPr>
          <p:cNvSpPr txBox="1">
            <a:spLocks noChangeArrowheads="1"/>
          </p:cNvSpPr>
          <p:nvPr/>
        </p:nvSpPr>
        <p:spPr bwMode="auto">
          <a:xfrm>
            <a:off x="4800600" y="3200400"/>
            <a:ext cx="328613" cy="1739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PK"/>
              <a:t>core</a:t>
            </a:r>
          </a:p>
          <a:p>
            <a:endParaRPr lang="en-US" altLang="en-PK"/>
          </a:p>
          <a:p>
            <a:r>
              <a:rPr lang="en-US" altLang="en-PK"/>
              <a:t>3</a:t>
            </a:r>
          </a:p>
        </p:txBody>
      </p:sp>
      <p:sp>
        <p:nvSpPr>
          <p:cNvPr id="208906" name="Text Box 10">
            <a:extLst>
              <a:ext uri="{FF2B5EF4-FFF2-40B4-BE49-F238E27FC236}">
                <a16:creationId xmlns:a16="http://schemas.microsoft.com/office/drawing/2014/main" id="{1ACB8839-DBDE-4CFE-8914-44EF0E6D7506}"/>
              </a:ext>
            </a:extLst>
          </p:cNvPr>
          <p:cNvSpPr txBox="1">
            <a:spLocks noChangeArrowheads="1"/>
          </p:cNvSpPr>
          <p:nvPr/>
        </p:nvSpPr>
        <p:spPr bwMode="auto">
          <a:xfrm>
            <a:off x="6629400" y="3200400"/>
            <a:ext cx="328613" cy="1739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PK"/>
              <a:t>core</a:t>
            </a:r>
          </a:p>
          <a:p>
            <a:endParaRPr lang="en-US" altLang="en-PK"/>
          </a:p>
          <a:p>
            <a:r>
              <a:rPr lang="en-US" altLang="en-PK"/>
              <a:t>4</a:t>
            </a:r>
          </a:p>
        </p:txBody>
      </p:sp>
      <p:sp>
        <p:nvSpPr>
          <p:cNvPr id="208911" name="Text Box 15">
            <a:extLst>
              <a:ext uri="{FF2B5EF4-FFF2-40B4-BE49-F238E27FC236}">
                <a16:creationId xmlns:a16="http://schemas.microsoft.com/office/drawing/2014/main" id="{7DA72708-4608-4452-8A76-BB654286C1CF}"/>
              </a:ext>
            </a:extLst>
          </p:cNvPr>
          <p:cNvSpPr txBox="1">
            <a:spLocks noChangeArrowheads="1"/>
          </p:cNvSpPr>
          <p:nvPr/>
        </p:nvSpPr>
        <p:spPr bwMode="auto">
          <a:xfrm>
            <a:off x="1447800" y="1295400"/>
            <a:ext cx="912109"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PK" b="1" dirty="0">
                <a:solidFill>
                  <a:srgbClr val="0000FF"/>
                </a:solidFill>
              </a:rPr>
              <a:t>several </a:t>
            </a:r>
            <a:br>
              <a:rPr lang="en-US" altLang="en-PK" b="1" dirty="0">
                <a:solidFill>
                  <a:srgbClr val="0000FF"/>
                </a:solidFill>
              </a:rPr>
            </a:br>
            <a:r>
              <a:rPr lang="en-US" altLang="en-PK" b="1" dirty="0">
                <a:solidFill>
                  <a:srgbClr val="0000FF"/>
                </a:solidFill>
              </a:rPr>
              <a:t>threads</a:t>
            </a:r>
          </a:p>
        </p:txBody>
      </p:sp>
      <p:sp>
        <p:nvSpPr>
          <p:cNvPr id="208915" name="Line 19">
            <a:extLst>
              <a:ext uri="{FF2B5EF4-FFF2-40B4-BE49-F238E27FC236}">
                <a16:creationId xmlns:a16="http://schemas.microsoft.com/office/drawing/2014/main" id="{6F5AFA77-ED9E-47E7-A258-0FCF1A0AB43C}"/>
              </a:ext>
            </a:extLst>
          </p:cNvPr>
          <p:cNvSpPr>
            <a:spLocks noChangeShapeType="1"/>
          </p:cNvSpPr>
          <p:nvPr/>
        </p:nvSpPr>
        <p:spPr bwMode="auto">
          <a:xfrm>
            <a:off x="1828800" y="1981200"/>
            <a:ext cx="0" cy="4648200"/>
          </a:xfrm>
          <a:prstGeom prst="line">
            <a:avLst/>
          </a:prstGeom>
          <a:noFill/>
          <a:ln w="31750">
            <a:solidFill>
              <a:srgbClr val="0000FF"/>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PK"/>
          </a:p>
        </p:txBody>
      </p:sp>
      <p:sp>
        <p:nvSpPr>
          <p:cNvPr id="208916" name="Line 20">
            <a:extLst>
              <a:ext uri="{FF2B5EF4-FFF2-40B4-BE49-F238E27FC236}">
                <a16:creationId xmlns:a16="http://schemas.microsoft.com/office/drawing/2014/main" id="{56B69F32-E39D-4F9B-B32B-7B00053753A5}"/>
              </a:ext>
            </a:extLst>
          </p:cNvPr>
          <p:cNvSpPr>
            <a:spLocks noChangeShapeType="1"/>
          </p:cNvSpPr>
          <p:nvPr/>
        </p:nvSpPr>
        <p:spPr bwMode="auto">
          <a:xfrm>
            <a:off x="2057400" y="1981200"/>
            <a:ext cx="0" cy="4648200"/>
          </a:xfrm>
          <a:prstGeom prst="line">
            <a:avLst/>
          </a:prstGeom>
          <a:noFill/>
          <a:ln w="31750">
            <a:solidFill>
              <a:srgbClr val="0000FF"/>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PK"/>
          </a:p>
        </p:txBody>
      </p:sp>
      <p:sp>
        <p:nvSpPr>
          <p:cNvPr id="208917" name="Line 21">
            <a:extLst>
              <a:ext uri="{FF2B5EF4-FFF2-40B4-BE49-F238E27FC236}">
                <a16:creationId xmlns:a16="http://schemas.microsoft.com/office/drawing/2014/main" id="{E9E88F2D-C60B-42A4-86B2-828E73A8849C}"/>
              </a:ext>
            </a:extLst>
          </p:cNvPr>
          <p:cNvSpPr>
            <a:spLocks noChangeShapeType="1"/>
          </p:cNvSpPr>
          <p:nvPr/>
        </p:nvSpPr>
        <p:spPr bwMode="auto">
          <a:xfrm>
            <a:off x="2286000" y="1981200"/>
            <a:ext cx="0" cy="4648200"/>
          </a:xfrm>
          <a:prstGeom prst="line">
            <a:avLst/>
          </a:prstGeom>
          <a:noFill/>
          <a:ln w="31750">
            <a:solidFill>
              <a:srgbClr val="0000FF"/>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PK"/>
          </a:p>
        </p:txBody>
      </p:sp>
      <p:sp>
        <p:nvSpPr>
          <p:cNvPr id="208918" name="Line 22">
            <a:extLst>
              <a:ext uri="{FF2B5EF4-FFF2-40B4-BE49-F238E27FC236}">
                <a16:creationId xmlns:a16="http://schemas.microsoft.com/office/drawing/2014/main" id="{73224D57-C3F6-412A-8995-37D89490CD2C}"/>
              </a:ext>
            </a:extLst>
          </p:cNvPr>
          <p:cNvSpPr>
            <a:spLocks noChangeShapeType="1"/>
          </p:cNvSpPr>
          <p:nvPr/>
        </p:nvSpPr>
        <p:spPr bwMode="auto">
          <a:xfrm>
            <a:off x="3429000" y="1981200"/>
            <a:ext cx="0" cy="4648200"/>
          </a:xfrm>
          <a:prstGeom prst="line">
            <a:avLst/>
          </a:prstGeom>
          <a:noFill/>
          <a:ln w="31750">
            <a:solidFill>
              <a:srgbClr val="0000FF"/>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PK"/>
          </a:p>
        </p:txBody>
      </p:sp>
      <p:sp>
        <p:nvSpPr>
          <p:cNvPr id="208919" name="Text Box 23">
            <a:extLst>
              <a:ext uri="{FF2B5EF4-FFF2-40B4-BE49-F238E27FC236}">
                <a16:creationId xmlns:a16="http://schemas.microsoft.com/office/drawing/2014/main" id="{0C6363C3-2DEA-4D86-A5E7-2843327213A3}"/>
              </a:ext>
            </a:extLst>
          </p:cNvPr>
          <p:cNvSpPr txBox="1">
            <a:spLocks noChangeArrowheads="1"/>
          </p:cNvSpPr>
          <p:nvPr/>
        </p:nvSpPr>
        <p:spPr bwMode="auto">
          <a:xfrm>
            <a:off x="3276600" y="1295400"/>
            <a:ext cx="912109"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PK" b="1" dirty="0">
                <a:solidFill>
                  <a:srgbClr val="0000FF"/>
                </a:solidFill>
              </a:rPr>
              <a:t>several </a:t>
            </a:r>
            <a:br>
              <a:rPr lang="en-US" altLang="en-PK" b="1" dirty="0">
                <a:solidFill>
                  <a:srgbClr val="0000FF"/>
                </a:solidFill>
              </a:rPr>
            </a:br>
            <a:r>
              <a:rPr lang="en-US" altLang="en-PK" b="1" dirty="0">
                <a:solidFill>
                  <a:srgbClr val="0000FF"/>
                </a:solidFill>
              </a:rPr>
              <a:t>threads</a:t>
            </a:r>
          </a:p>
        </p:txBody>
      </p:sp>
      <p:sp>
        <p:nvSpPr>
          <p:cNvPr id="208920" name="Line 24">
            <a:extLst>
              <a:ext uri="{FF2B5EF4-FFF2-40B4-BE49-F238E27FC236}">
                <a16:creationId xmlns:a16="http://schemas.microsoft.com/office/drawing/2014/main" id="{30F3943C-FEF1-4BA7-917B-5D8CE1ECB463}"/>
              </a:ext>
            </a:extLst>
          </p:cNvPr>
          <p:cNvSpPr>
            <a:spLocks noChangeShapeType="1"/>
          </p:cNvSpPr>
          <p:nvPr/>
        </p:nvSpPr>
        <p:spPr bwMode="auto">
          <a:xfrm>
            <a:off x="3657600" y="1981200"/>
            <a:ext cx="0" cy="4648200"/>
          </a:xfrm>
          <a:prstGeom prst="line">
            <a:avLst/>
          </a:prstGeom>
          <a:noFill/>
          <a:ln w="31750">
            <a:solidFill>
              <a:srgbClr val="0000FF"/>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PK"/>
          </a:p>
        </p:txBody>
      </p:sp>
      <p:sp>
        <p:nvSpPr>
          <p:cNvPr id="208921" name="Line 25">
            <a:extLst>
              <a:ext uri="{FF2B5EF4-FFF2-40B4-BE49-F238E27FC236}">
                <a16:creationId xmlns:a16="http://schemas.microsoft.com/office/drawing/2014/main" id="{2F7A32D0-2D21-4572-BFD1-F10A47C7FCC2}"/>
              </a:ext>
            </a:extLst>
          </p:cNvPr>
          <p:cNvSpPr>
            <a:spLocks noChangeShapeType="1"/>
          </p:cNvSpPr>
          <p:nvPr/>
        </p:nvSpPr>
        <p:spPr bwMode="auto">
          <a:xfrm>
            <a:off x="3886200" y="1981200"/>
            <a:ext cx="0" cy="4648200"/>
          </a:xfrm>
          <a:prstGeom prst="line">
            <a:avLst/>
          </a:prstGeom>
          <a:noFill/>
          <a:ln w="31750">
            <a:solidFill>
              <a:srgbClr val="0000FF"/>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PK"/>
          </a:p>
        </p:txBody>
      </p:sp>
      <p:sp>
        <p:nvSpPr>
          <p:cNvPr id="208922" name="Line 26">
            <a:extLst>
              <a:ext uri="{FF2B5EF4-FFF2-40B4-BE49-F238E27FC236}">
                <a16:creationId xmlns:a16="http://schemas.microsoft.com/office/drawing/2014/main" id="{45D75B9E-B876-4504-9600-4D270D9AA907}"/>
              </a:ext>
            </a:extLst>
          </p:cNvPr>
          <p:cNvSpPr>
            <a:spLocks noChangeShapeType="1"/>
          </p:cNvSpPr>
          <p:nvPr/>
        </p:nvSpPr>
        <p:spPr bwMode="auto">
          <a:xfrm>
            <a:off x="4114800" y="1981200"/>
            <a:ext cx="0" cy="4648200"/>
          </a:xfrm>
          <a:prstGeom prst="line">
            <a:avLst/>
          </a:prstGeom>
          <a:noFill/>
          <a:ln w="31750">
            <a:solidFill>
              <a:srgbClr val="0000FF"/>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PK"/>
          </a:p>
        </p:txBody>
      </p:sp>
      <p:sp>
        <p:nvSpPr>
          <p:cNvPr id="208923" name="Line 27">
            <a:extLst>
              <a:ext uri="{FF2B5EF4-FFF2-40B4-BE49-F238E27FC236}">
                <a16:creationId xmlns:a16="http://schemas.microsoft.com/office/drawing/2014/main" id="{08795E6A-AFB8-4ED7-AA21-E7C06B5E757C}"/>
              </a:ext>
            </a:extLst>
          </p:cNvPr>
          <p:cNvSpPr>
            <a:spLocks noChangeShapeType="1"/>
          </p:cNvSpPr>
          <p:nvPr/>
        </p:nvSpPr>
        <p:spPr bwMode="auto">
          <a:xfrm>
            <a:off x="5257800" y="1981200"/>
            <a:ext cx="0" cy="4648200"/>
          </a:xfrm>
          <a:prstGeom prst="line">
            <a:avLst/>
          </a:prstGeom>
          <a:noFill/>
          <a:ln w="31750">
            <a:solidFill>
              <a:srgbClr val="0000FF"/>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PK"/>
          </a:p>
        </p:txBody>
      </p:sp>
      <p:sp>
        <p:nvSpPr>
          <p:cNvPr id="208924" name="Text Box 28">
            <a:extLst>
              <a:ext uri="{FF2B5EF4-FFF2-40B4-BE49-F238E27FC236}">
                <a16:creationId xmlns:a16="http://schemas.microsoft.com/office/drawing/2014/main" id="{F29F5017-0F7A-49AB-9AA6-CB791E46AECA}"/>
              </a:ext>
            </a:extLst>
          </p:cNvPr>
          <p:cNvSpPr txBox="1">
            <a:spLocks noChangeArrowheads="1"/>
          </p:cNvSpPr>
          <p:nvPr/>
        </p:nvSpPr>
        <p:spPr bwMode="auto">
          <a:xfrm>
            <a:off x="5105400" y="1295400"/>
            <a:ext cx="912109"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PK" b="1" dirty="0">
                <a:solidFill>
                  <a:srgbClr val="0000FF"/>
                </a:solidFill>
              </a:rPr>
              <a:t>several </a:t>
            </a:r>
            <a:br>
              <a:rPr lang="en-US" altLang="en-PK" b="1" dirty="0">
                <a:solidFill>
                  <a:srgbClr val="0000FF"/>
                </a:solidFill>
              </a:rPr>
            </a:br>
            <a:r>
              <a:rPr lang="en-US" altLang="en-PK" b="1" dirty="0">
                <a:solidFill>
                  <a:srgbClr val="0000FF"/>
                </a:solidFill>
              </a:rPr>
              <a:t>threads</a:t>
            </a:r>
          </a:p>
        </p:txBody>
      </p:sp>
      <p:sp>
        <p:nvSpPr>
          <p:cNvPr id="208925" name="Line 29">
            <a:extLst>
              <a:ext uri="{FF2B5EF4-FFF2-40B4-BE49-F238E27FC236}">
                <a16:creationId xmlns:a16="http://schemas.microsoft.com/office/drawing/2014/main" id="{265CC581-B789-4769-BEDB-6F7FDCC87300}"/>
              </a:ext>
            </a:extLst>
          </p:cNvPr>
          <p:cNvSpPr>
            <a:spLocks noChangeShapeType="1"/>
          </p:cNvSpPr>
          <p:nvPr/>
        </p:nvSpPr>
        <p:spPr bwMode="auto">
          <a:xfrm>
            <a:off x="5486400" y="1981200"/>
            <a:ext cx="0" cy="4648200"/>
          </a:xfrm>
          <a:prstGeom prst="line">
            <a:avLst/>
          </a:prstGeom>
          <a:noFill/>
          <a:ln w="31750">
            <a:solidFill>
              <a:srgbClr val="0000FF"/>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PK"/>
          </a:p>
        </p:txBody>
      </p:sp>
      <p:sp>
        <p:nvSpPr>
          <p:cNvPr id="208926" name="Line 30">
            <a:extLst>
              <a:ext uri="{FF2B5EF4-FFF2-40B4-BE49-F238E27FC236}">
                <a16:creationId xmlns:a16="http://schemas.microsoft.com/office/drawing/2014/main" id="{031320BB-C395-45ED-8AA2-035AA145CA4E}"/>
              </a:ext>
            </a:extLst>
          </p:cNvPr>
          <p:cNvSpPr>
            <a:spLocks noChangeShapeType="1"/>
          </p:cNvSpPr>
          <p:nvPr/>
        </p:nvSpPr>
        <p:spPr bwMode="auto">
          <a:xfrm>
            <a:off x="5715000" y="1981200"/>
            <a:ext cx="0" cy="4648200"/>
          </a:xfrm>
          <a:prstGeom prst="line">
            <a:avLst/>
          </a:prstGeom>
          <a:noFill/>
          <a:ln w="31750">
            <a:solidFill>
              <a:srgbClr val="0000FF"/>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PK"/>
          </a:p>
        </p:txBody>
      </p:sp>
      <p:sp>
        <p:nvSpPr>
          <p:cNvPr id="208929" name="Text Box 33">
            <a:extLst>
              <a:ext uri="{FF2B5EF4-FFF2-40B4-BE49-F238E27FC236}">
                <a16:creationId xmlns:a16="http://schemas.microsoft.com/office/drawing/2014/main" id="{1E0D27C1-AB09-448A-8A11-029724A4694B}"/>
              </a:ext>
            </a:extLst>
          </p:cNvPr>
          <p:cNvSpPr txBox="1">
            <a:spLocks noChangeArrowheads="1"/>
          </p:cNvSpPr>
          <p:nvPr/>
        </p:nvSpPr>
        <p:spPr bwMode="auto">
          <a:xfrm>
            <a:off x="6934200" y="1295400"/>
            <a:ext cx="912109"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PK" b="1" dirty="0">
                <a:solidFill>
                  <a:srgbClr val="0000FF"/>
                </a:solidFill>
              </a:rPr>
              <a:t>several </a:t>
            </a:r>
            <a:br>
              <a:rPr lang="en-US" altLang="en-PK" b="1" dirty="0">
                <a:solidFill>
                  <a:srgbClr val="0000FF"/>
                </a:solidFill>
              </a:rPr>
            </a:br>
            <a:r>
              <a:rPr lang="en-US" altLang="en-PK" b="1" dirty="0">
                <a:solidFill>
                  <a:srgbClr val="0000FF"/>
                </a:solidFill>
              </a:rPr>
              <a:t>threads</a:t>
            </a:r>
          </a:p>
        </p:txBody>
      </p:sp>
      <p:sp>
        <p:nvSpPr>
          <p:cNvPr id="208930" name="Line 34">
            <a:extLst>
              <a:ext uri="{FF2B5EF4-FFF2-40B4-BE49-F238E27FC236}">
                <a16:creationId xmlns:a16="http://schemas.microsoft.com/office/drawing/2014/main" id="{4B56F98A-EB9B-4D84-A982-4B843DF501EC}"/>
              </a:ext>
            </a:extLst>
          </p:cNvPr>
          <p:cNvSpPr>
            <a:spLocks noChangeShapeType="1"/>
          </p:cNvSpPr>
          <p:nvPr/>
        </p:nvSpPr>
        <p:spPr bwMode="auto">
          <a:xfrm>
            <a:off x="7315200" y="1981200"/>
            <a:ext cx="0" cy="4648200"/>
          </a:xfrm>
          <a:prstGeom prst="line">
            <a:avLst/>
          </a:prstGeom>
          <a:noFill/>
          <a:ln w="31750">
            <a:solidFill>
              <a:srgbClr val="0000FF"/>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PK"/>
          </a:p>
        </p:txBody>
      </p:sp>
      <p:sp>
        <p:nvSpPr>
          <p:cNvPr id="208931" name="Line 35">
            <a:extLst>
              <a:ext uri="{FF2B5EF4-FFF2-40B4-BE49-F238E27FC236}">
                <a16:creationId xmlns:a16="http://schemas.microsoft.com/office/drawing/2014/main" id="{7C564905-EFBA-4442-BA8E-AB43D983B54E}"/>
              </a:ext>
            </a:extLst>
          </p:cNvPr>
          <p:cNvSpPr>
            <a:spLocks noChangeShapeType="1"/>
          </p:cNvSpPr>
          <p:nvPr/>
        </p:nvSpPr>
        <p:spPr bwMode="auto">
          <a:xfrm>
            <a:off x="7543800" y="1981200"/>
            <a:ext cx="0" cy="4648200"/>
          </a:xfrm>
          <a:prstGeom prst="line">
            <a:avLst/>
          </a:prstGeom>
          <a:noFill/>
          <a:ln w="31750">
            <a:solidFill>
              <a:srgbClr val="0000FF"/>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PK"/>
          </a:p>
        </p:txBody>
      </p:sp>
      <p:sp>
        <p:nvSpPr>
          <p:cNvPr id="208932" name="Line 36">
            <a:extLst>
              <a:ext uri="{FF2B5EF4-FFF2-40B4-BE49-F238E27FC236}">
                <a16:creationId xmlns:a16="http://schemas.microsoft.com/office/drawing/2014/main" id="{F8E155B6-2FEA-4393-A585-3C2DCD4F5A86}"/>
              </a:ext>
            </a:extLst>
          </p:cNvPr>
          <p:cNvSpPr>
            <a:spLocks noChangeShapeType="1"/>
          </p:cNvSpPr>
          <p:nvPr/>
        </p:nvSpPr>
        <p:spPr bwMode="auto">
          <a:xfrm>
            <a:off x="7772400" y="1981200"/>
            <a:ext cx="0" cy="4648200"/>
          </a:xfrm>
          <a:prstGeom prst="line">
            <a:avLst/>
          </a:prstGeom>
          <a:noFill/>
          <a:ln w="31750">
            <a:solidFill>
              <a:srgbClr val="0000FF"/>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PK"/>
          </a:p>
        </p:txBody>
      </p:sp>
      <p:sp>
        <p:nvSpPr>
          <p:cNvPr id="28" name="Rectangle 27"/>
          <p:cNvSpPr/>
          <p:nvPr/>
        </p:nvSpPr>
        <p:spPr>
          <a:xfrm>
            <a:off x="0" y="987475"/>
            <a:ext cx="9067800" cy="4571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964848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9756" y="868681"/>
            <a:ext cx="9067800" cy="4571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p:cNvPicPr>
            <a:picLocks noChangeAspect="1" noChangeArrowheads="1"/>
          </p:cNvPicPr>
          <p:nvPr/>
        </p:nvPicPr>
        <p:blipFill>
          <a:blip r:embed="rId3"/>
          <a:srcRect/>
          <a:stretch>
            <a:fillRect/>
          </a:stretch>
        </p:blipFill>
        <p:spPr bwMode="auto">
          <a:xfrm>
            <a:off x="381000" y="1524000"/>
            <a:ext cx="8229600" cy="4038600"/>
          </a:xfrm>
          <a:prstGeom prst="rect">
            <a:avLst/>
          </a:prstGeom>
          <a:noFill/>
          <a:ln w="9525">
            <a:noFill/>
            <a:miter lim="800000"/>
            <a:headEnd/>
            <a:tailEnd/>
          </a:ln>
          <a:effectLst/>
        </p:spPr>
      </p:pic>
      <p:sp>
        <p:nvSpPr>
          <p:cNvPr id="6" name="Title 1"/>
          <p:cNvSpPr txBox="1">
            <a:spLocks/>
          </p:cNvSpPr>
          <p:nvPr/>
        </p:nvSpPr>
        <p:spPr>
          <a:xfrm>
            <a:off x="90870" y="30957"/>
            <a:ext cx="9016686" cy="792162"/>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b="1" dirty="0">
                <a:solidFill>
                  <a:srgbClr val="B80000"/>
                </a:solidFill>
              </a:rPr>
              <a:t>Parallel and Distributed Computing?</a:t>
            </a:r>
          </a:p>
        </p:txBody>
      </p:sp>
    </p:spTree>
    <p:extLst>
      <p:ext uri="{BB962C8B-B14F-4D97-AF65-F5344CB8AC3E}">
        <p14:creationId xmlns:p14="http://schemas.microsoft.com/office/powerpoint/2010/main" val="811213058"/>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2">
            <a:extLst>
              <a:ext uri="{FF2B5EF4-FFF2-40B4-BE49-F238E27FC236}">
                <a16:creationId xmlns:a16="http://schemas.microsoft.com/office/drawing/2014/main" id="{90B28979-CF31-4D92-B977-E501C30EC585}"/>
              </a:ext>
            </a:extLst>
          </p:cNvPr>
          <p:cNvSpPr>
            <a:spLocks noGrp="1" noChangeArrowheads="1"/>
          </p:cNvSpPr>
          <p:nvPr>
            <p:ph type="title"/>
          </p:nvPr>
        </p:nvSpPr>
        <p:spPr>
          <a:xfrm>
            <a:off x="127000" y="20637"/>
            <a:ext cx="8991600" cy="914400"/>
          </a:xfrm>
        </p:spPr>
        <p:txBody>
          <a:bodyPr>
            <a:noAutofit/>
          </a:bodyPr>
          <a:lstStyle/>
          <a:p>
            <a:r>
              <a:rPr lang="en-US" altLang="en-PK" sz="3600" b="1" dirty="0">
                <a:solidFill>
                  <a:srgbClr val="D20000"/>
                </a:solidFill>
              </a:rPr>
              <a:t>8-Core Core-i7 Processor (Extreme Edition)</a:t>
            </a:r>
            <a:endParaRPr lang="en-US" altLang="en-PK" sz="4800" b="1" dirty="0">
              <a:solidFill>
                <a:srgbClr val="D20000"/>
              </a:solidFill>
            </a:endParaRPr>
          </a:p>
        </p:txBody>
      </p:sp>
      <p:sp>
        <p:nvSpPr>
          <p:cNvPr id="28" name="Rectangle 27"/>
          <p:cNvSpPr/>
          <p:nvPr/>
        </p:nvSpPr>
        <p:spPr>
          <a:xfrm>
            <a:off x="0" y="987475"/>
            <a:ext cx="9067800" cy="4571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22" name="Picture 2" descr="Intel Unleashes its First 8-Core Desktop Processor | Intel Newsroom"/>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14603"/>
          <a:stretch/>
        </p:blipFill>
        <p:spPr bwMode="auto">
          <a:xfrm>
            <a:off x="4590747" y="1043354"/>
            <a:ext cx="4344973" cy="5565726"/>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30480" y="6539002"/>
            <a:ext cx="4539947" cy="215444"/>
          </a:xfrm>
          <a:prstGeom prst="rect">
            <a:avLst/>
          </a:prstGeom>
        </p:spPr>
        <p:txBody>
          <a:bodyPr wrap="square">
            <a:spAutoFit/>
          </a:bodyPr>
          <a:lstStyle/>
          <a:p>
            <a:r>
              <a:rPr lang="en-US" sz="800" b="1" dirty="0"/>
              <a:t>http://simplecore.intel.com/newsroom/wp-content/uploads/sites/11/HSW-E-Die-Mapping-Hi-Res.jpg</a:t>
            </a:r>
          </a:p>
        </p:txBody>
      </p:sp>
    </p:spTree>
    <p:extLst>
      <p:ext uri="{BB962C8B-B14F-4D97-AF65-F5344CB8AC3E}">
        <p14:creationId xmlns:p14="http://schemas.microsoft.com/office/powerpoint/2010/main" val="15521500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p:cNvSpPr/>
          <p:nvPr/>
        </p:nvSpPr>
        <p:spPr>
          <a:xfrm>
            <a:off x="0" y="762000"/>
            <a:ext cx="9067800" cy="4571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a:stretch>
            <a:fillRect/>
          </a:stretch>
        </p:blipFill>
        <p:spPr>
          <a:xfrm>
            <a:off x="774616" y="990600"/>
            <a:ext cx="7518568" cy="5653497"/>
          </a:xfrm>
          <a:prstGeom prst="rect">
            <a:avLst/>
          </a:prstGeom>
        </p:spPr>
      </p:pic>
    </p:spTree>
    <p:extLst>
      <p:ext uri="{BB962C8B-B14F-4D97-AF65-F5344CB8AC3E}">
        <p14:creationId xmlns:p14="http://schemas.microsoft.com/office/powerpoint/2010/main" val="40181036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p:cNvSpPr/>
          <p:nvPr/>
        </p:nvSpPr>
        <p:spPr>
          <a:xfrm>
            <a:off x="0" y="987475"/>
            <a:ext cx="9067800" cy="4571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rotWithShape="1">
          <a:blip r:embed="rId3"/>
          <a:srcRect t="14093"/>
          <a:stretch/>
        </p:blipFill>
        <p:spPr>
          <a:xfrm>
            <a:off x="193040" y="1100872"/>
            <a:ext cx="8681720" cy="5608108"/>
          </a:xfrm>
          <a:prstGeom prst="rect">
            <a:avLst/>
          </a:prstGeom>
        </p:spPr>
      </p:pic>
      <p:sp>
        <p:nvSpPr>
          <p:cNvPr id="5" name="Rectangle 2">
            <a:extLst>
              <a:ext uri="{FF2B5EF4-FFF2-40B4-BE49-F238E27FC236}">
                <a16:creationId xmlns:a16="http://schemas.microsoft.com/office/drawing/2014/main" id="{90B28979-CF31-4D92-B977-E501C30EC585}"/>
              </a:ext>
            </a:extLst>
          </p:cNvPr>
          <p:cNvSpPr>
            <a:spLocks noGrp="1" noChangeArrowheads="1"/>
          </p:cNvSpPr>
          <p:nvPr>
            <p:ph type="title"/>
          </p:nvPr>
        </p:nvSpPr>
        <p:spPr>
          <a:xfrm>
            <a:off x="127000" y="20637"/>
            <a:ext cx="8991600" cy="914400"/>
          </a:xfrm>
        </p:spPr>
        <p:txBody>
          <a:bodyPr>
            <a:noAutofit/>
          </a:bodyPr>
          <a:lstStyle/>
          <a:p>
            <a:r>
              <a:rPr lang="en-US" altLang="en-PK" b="1" dirty="0">
                <a:solidFill>
                  <a:srgbClr val="D20000"/>
                </a:solidFill>
              </a:rPr>
              <a:t>Mobile Parallel Processing</a:t>
            </a:r>
            <a:endParaRPr lang="en-US" altLang="en-PK" sz="6000" b="1" dirty="0">
              <a:solidFill>
                <a:srgbClr val="D20000"/>
              </a:solidFill>
            </a:endParaRPr>
          </a:p>
        </p:txBody>
      </p:sp>
    </p:spTree>
    <p:extLst>
      <p:ext uri="{BB962C8B-B14F-4D97-AF65-F5344CB8AC3E}">
        <p14:creationId xmlns:p14="http://schemas.microsoft.com/office/powerpoint/2010/main" val="386647628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p:cNvSpPr/>
          <p:nvPr/>
        </p:nvSpPr>
        <p:spPr>
          <a:xfrm>
            <a:off x="0" y="987475"/>
            <a:ext cx="9067800" cy="4571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2">
            <a:extLst>
              <a:ext uri="{FF2B5EF4-FFF2-40B4-BE49-F238E27FC236}">
                <a16:creationId xmlns:a16="http://schemas.microsoft.com/office/drawing/2014/main" id="{90B28979-CF31-4D92-B977-E501C30EC585}"/>
              </a:ext>
            </a:extLst>
          </p:cNvPr>
          <p:cNvSpPr>
            <a:spLocks noGrp="1" noChangeArrowheads="1"/>
          </p:cNvSpPr>
          <p:nvPr>
            <p:ph type="title"/>
          </p:nvPr>
        </p:nvSpPr>
        <p:spPr>
          <a:xfrm>
            <a:off x="127000" y="20637"/>
            <a:ext cx="8991600" cy="914400"/>
          </a:xfrm>
        </p:spPr>
        <p:txBody>
          <a:bodyPr>
            <a:noAutofit/>
          </a:bodyPr>
          <a:lstStyle/>
          <a:p>
            <a:r>
              <a:rPr lang="en-US" altLang="en-PK" b="1" dirty="0">
                <a:solidFill>
                  <a:srgbClr val="D20000"/>
                </a:solidFill>
              </a:rPr>
              <a:t>Mobile Parallel Processing</a:t>
            </a:r>
            <a:endParaRPr lang="en-US" altLang="en-PK" sz="6000" b="1" dirty="0">
              <a:solidFill>
                <a:srgbClr val="D20000"/>
              </a:solidFill>
            </a:endParaRPr>
          </a:p>
        </p:txBody>
      </p:sp>
      <p:pic>
        <p:nvPicPr>
          <p:cNvPr id="3" name="Picture 2"/>
          <p:cNvPicPr>
            <a:picLocks noChangeAspect="1"/>
          </p:cNvPicPr>
          <p:nvPr/>
        </p:nvPicPr>
        <p:blipFill>
          <a:blip r:embed="rId3"/>
          <a:stretch>
            <a:fillRect/>
          </a:stretch>
        </p:blipFill>
        <p:spPr>
          <a:xfrm>
            <a:off x="609600" y="1447800"/>
            <a:ext cx="8077200" cy="5284587"/>
          </a:xfrm>
          <a:prstGeom prst="rect">
            <a:avLst/>
          </a:prstGeom>
        </p:spPr>
      </p:pic>
    </p:spTree>
    <p:extLst>
      <p:ext uri="{BB962C8B-B14F-4D97-AF65-F5344CB8AC3E}">
        <p14:creationId xmlns:p14="http://schemas.microsoft.com/office/powerpoint/2010/main" val="391407457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p:cNvSpPr>
            <a:spLocks noGrp="1"/>
          </p:cNvSpPr>
          <p:nvPr>
            <p:ph type="title"/>
          </p:nvPr>
        </p:nvSpPr>
        <p:spPr>
          <a:xfrm>
            <a:off x="130626" y="73251"/>
            <a:ext cx="8963300" cy="792162"/>
          </a:xfrm>
        </p:spPr>
        <p:txBody>
          <a:bodyPr/>
          <a:lstStyle/>
          <a:p>
            <a:r>
              <a:rPr lang="en-US" b="1" dirty="0">
                <a:solidFill>
                  <a:srgbClr val="B80000"/>
                </a:solidFill>
              </a:rPr>
              <a:t>Why do parallel computing?</a:t>
            </a:r>
          </a:p>
        </p:txBody>
      </p:sp>
      <p:sp>
        <p:nvSpPr>
          <p:cNvPr id="4" name="Content Placeholder 3"/>
          <p:cNvSpPr>
            <a:spLocks noGrp="1"/>
          </p:cNvSpPr>
          <p:nvPr>
            <p:ph idx="1"/>
          </p:nvPr>
        </p:nvSpPr>
        <p:spPr>
          <a:xfrm>
            <a:off x="26126" y="990600"/>
            <a:ext cx="9067800" cy="5817326"/>
          </a:xfrm>
        </p:spPr>
        <p:txBody>
          <a:bodyPr>
            <a:normAutofit/>
          </a:bodyPr>
          <a:lstStyle/>
          <a:p>
            <a:pPr marL="579438" lvl="2" indent="0">
              <a:spcBef>
                <a:spcPts val="1800"/>
              </a:spcBef>
              <a:buNone/>
            </a:pPr>
            <a:endParaRPr lang="en-US" sz="3000" b="1" dirty="0">
              <a:solidFill>
                <a:srgbClr val="2C14DE"/>
              </a:solidFill>
            </a:endParaRPr>
          </a:p>
          <a:p>
            <a:pPr marL="579438" lvl="2" indent="0">
              <a:spcBef>
                <a:spcPts val="1800"/>
              </a:spcBef>
              <a:buNone/>
            </a:pPr>
            <a:endParaRPr lang="en-US" sz="3000" b="1" dirty="0">
              <a:solidFill>
                <a:srgbClr val="2C14DE"/>
              </a:solidFill>
            </a:endParaRPr>
          </a:p>
          <a:p>
            <a:pPr marL="0" lvl="2" indent="0" algn="ctr">
              <a:spcBef>
                <a:spcPts val="1800"/>
              </a:spcBef>
              <a:buNone/>
            </a:pPr>
            <a:r>
              <a:rPr lang="en-US" sz="4400" b="1" u="sng" dirty="0">
                <a:solidFill>
                  <a:srgbClr val="2C14DE"/>
                </a:solidFill>
              </a:rPr>
              <a:t>Application Pull</a:t>
            </a:r>
          </a:p>
          <a:p>
            <a:pPr marL="579438" lvl="2" indent="0">
              <a:spcBef>
                <a:spcPts val="1800"/>
              </a:spcBef>
              <a:buNone/>
            </a:pPr>
            <a:endParaRPr lang="en-US" sz="3000" b="1" dirty="0">
              <a:solidFill>
                <a:srgbClr val="2C14DE"/>
              </a:solidFill>
            </a:endParaRPr>
          </a:p>
          <a:p>
            <a:pPr marL="1150938" lvl="2" indent="-571500">
              <a:spcBef>
                <a:spcPts val="1800"/>
              </a:spcBef>
              <a:buFont typeface="+mj-lt"/>
              <a:buAutoNum type="arabicPeriod"/>
            </a:pPr>
            <a:endParaRPr lang="en-US" sz="3000" b="1" dirty="0">
              <a:solidFill>
                <a:srgbClr val="2C14DE"/>
              </a:solidFill>
            </a:endParaRPr>
          </a:p>
          <a:p>
            <a:pPr marL="1150938" lvl="2" indent="-571500">
              <a:spcBef>
                <a:spcPts val="1800"/>
              </a:spcBef>
              <a:buFont typeface="+mj-lt"/>
              <a:buAutoNum type="arabicPeriod"/>
            </a:pPr>
            <a:endParaRPr lang="en-US" sz="3000" b="1" dirty="0">
              <a:solidFill>
                <a:srgbClr val="2C14DE"/>
              </a:solidFill>
            </a:endParaRPr>
          </a:p>
          <a:p>
            <a:pPr marL="1150938" lvl="2" indent="-571500">
              <a:spcBef>
                <a:spcPts val="1800"/>
              </a:spcBef>
              <a:buFont typeface="+mj-lt"/>
              <a:buAutoNum type="arabicPeriod"/>
            </a:pPr>
            <a:endParaRPr lang="en-US" sz="3000" b="1" dirty="0">
              <a:solidFill>
                <a:srgbClr val="2C14DE"/>
              </a:solidFill>
            </a:endParaRPr>
          </a:p>
          <a:p>
            <a:pPr marL="1150938" lvl="2" indent="-571500">
              <a:spcBef>
                <a:spcPts val="1800"/>
              </a:spcBef>
              <a:buFont typeface="+mj-lt"/>
              <a:buAutoNum type="arabicPeriod"/>
            </a:pPr>
            <a:endParaRPr lang="en-US" sz="3000" b="1" dirty="0">
              <a:solidFill>
                <a:srgbClr val="2C14DE"/>
              </a:solidFill>
            </a:endParaRPr>
          </a:p>
        </p:txBody>
      </p:sp>
      <p:sp>
        <p:nvSpPr>
          <p:cNvPr id="5" name="Rectangle 4"/>
          <p:cNvSpPr/>
          <p:nvPr/>
        </p:nvSpPr>
        <p:spPr>
          <a:xfrm>
            <a:off x="39756" y="868681"/>
            <a:ext cx="9067800" cy="4571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4849894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animEffect transition="in" filter="blinds(horizontal)">
                                      <p:cBhvr>
                                        <p:cTn id="7"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p:cNvSpPr>
            <a:spLocks noGrp="1"/>
          </p:cNvSpPr>
          <p:nvPr>
            <p:ph type="title"/>
          </p:nvPr>
        </p:nvSpPr>
        <p:spPr>
          <a:xfrm>
            <a:off x="144256" y="0"/>
            <a:ext cx="8963300" cy="792162"/>
          </a:xfrm>
        </p:spPr>
        <p:txBody>
          <a:bodyPr/>
          <a:lstStyle/>
          <a:p>
            <a:r>
              <a:rPr lang="en-US" b="1" dirty="0">
                <a:solidFill>
                  <a:srgbClr val="B80000"/>
                </a:solidFill>
              </a:rPr>
              <a:t>Why do parallel computing?</a:t>
            </a:r>
          </a:p>
        </p:txBody>
      </p:sp>
      <p:sp>
        <p:nvSpPr>
          <p:cNvPr id="5" name="Rectangle 4"/>
          <p:cNvSpPr/>
          <p:nvPr/>
        </p:nvSpPr>
        <p:spPr>
          <a:xfrm>
            <a:off x="5080" y="800510"/>
            <a:ext cx="9067800" cy="4571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rotWithShape="1">
          <a:blip r:embed="rId3"/>
          <a:srcRect t="10810" r="4922"/>
          <a:stretch/>
        </p:blipFill>
        <p:spPr>
          <a:xfrm>
            <a:off x="39756" y="850173"/>
            <a:ext cx="8464902" cy="5943600"/>
          </a:xfrm>
          <a:prstGeom prst="rect">
            <a:avLst/>
          </a:prstGeom>
        </p:spPr>
      </p:pic>
      <p:sp>
        <p:nvSpPr>
          <p:cNvPr id="6" name="Rectangle 5"/>
          <p:cNvSpPr/>
          <p:nvPr/>
        </p:nvSpPr>
        <p:spPr>
          <a:xfrm>
            <a:off x="15240" y="6580703"/>
            <a:ext cx="2900680" cy="253916"/>
          </a:xfrm>
          <a:prstGeom prst="rect">
            <a:avLst/>
          </a:prstGeom>
        </p:spPr>
        <p:txBody>
          <a:bodyPr wrap="square">
            <a:spAutoFit/>
          </a:bodyPr>
          <a:lstStyle/>
          <a:p>
            <a:r>
              <a:rPr lang="en-US" sz="1050" i="1" dirty="0" err="1"/>
              <a:t>Plamen</a:t>
            </a:r>
            <a:r>
              <a:rPr lang="en-US" sz="1050" i="1" dirty="0"/>
              <a:t> </a:t>
            </a:r>
            <a:r>
              <a:rPr lang="en-US" sz="1050" i="1" dirty="0" err="1"/>
              <a:t>Krastev@San</a:t>
            </a:r>
            <a:r>
              <a:rPr lang="en-US" sz="1050" i="1" dirty="0"/>
              <a:t> Diego State University</a:t>
            </a:r>
          </a:p>
        </p:txBody>
      </p:sp>
    </p:spTree>
    <p:extLst>
      <p:ext uri="{BB962C8B-B14F-4D97-AF65-F5344CB8AC3E}">
        <p14:creationId xmlns:p14="http://schemas.microsoft.com/office/powerpoint/2010/main" val="2504600559"/>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p:cNvSpPr>
            <a:spLocks noGrp="1"/>
          </p:cNvSpPr>
          <p:nvPr>
            <p:ph type="title"/>
          </p:nvPr>
        </p:nvSpPr>
        <p:spPr>
          <a:xfrm>
            <a:off x="144256" y="0"/>
            <a:ext cx="8963300" cy="792162"/>
          </a:xfrm>
        </p:spPr>
        <p:txBody>
          <a:bodyPr/>
          <a:lstStyle/>
          <a:p>
            <a:r>
              <a:rPr lang="en-US" b="1" dirty="0">
                <a:solidFill>
                  <a:srgbClr val="B80000"/>
                </a:solidFill>
              </a:rPr>
              <a:t>Why do parallel computing?</a:t>
            </a:r>
          </a:p>
        </p:txBody>
      </p:sp>
      <p:sp>
        <p:nvSpPr>
          <p:cNvPr id="5" name="Rectangle 4"/>
          <p:cNvSpPr/>
          <p:nvPr/>
        </p:nvSpPr>
        <p:spPr>
          <a:xfrm>
            <a:off x="5080" y="800510"/>
            <a:ext cx="9067800" cy="4571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rotWithShape="1">
          <a:blip r:embed="rId3"/>
          <a:srcRect t="10810" r="5934"/>
          <a:stretch/>
        </p:blipFill>
        <p:spPr>
          <a:xfrm>
            <a:off x="0" y="846229"/>
            <a:ext cx="8229600" cy="5840517"/>
          </a:xfrm>
          <a:prstGeom prst="rect">
            <a:avLst/>
          </a:prstGeom>
        </p:spPr>
      </p:pic>
      <p:sp>
        <p:nvSpPr>
          <p:cNvPr id="6" name="Rectangle 5"/>
          <p:cNvSpPr/>
          <p:nvPr/>
        </p:nvSpPr>
        <p:spPr>
          <a:xfrm>
            <a:off x="15240" y="6580703"/>
            <a:ext cx="2900680" cy="253916"/>
          </a:xfrm>
          <a:prstGeom prst="rect">
            <a:avLst/>
          </a:prstGeom>
        </p:spPr>
        <p:txBody>
          <a:bodyPr wrap="square">
            <a:spAutoFit/>
          </a:bodyPr>
          <a:lstStyle/>
          <a:p>
            <a:r>
              <a:rPr lang="en-US" sz="1050" i="1" dirty="0" err="1"/>
              <a:t>Plamen</a:t>
            </a:r>
            <a:r>
              <a:rPr lang="en-US" sz="1050" i="1" dirty="0"/>
              <a:t> </a:t>
            </a:r>
            <a:r>
              <a:rPr lang="en-US" sz="1050" i="1" dirty="0" err="1"/>
              <a:t>Krastev@San</a:t>
            </a:r>
            <a:r>
              <a:rPr lang="en-US" sz="1050" i="1" dirty="0"/>
              <a:t> Diego State University</a:t>
            </a:r>
          </a:p>
        </p:txBody>
      </p:sp>
    </p:spTree>
    <p:extLst>
      <p:ext uri="{BB962C8B-B14F-4D97-AF65-F5344CB8AC3E}">
        <p14:creationId xmlns:p14="http://schemas.microsoft.com/office/powerpoint/2010/main" val="1559546216"/>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39756" y="533400"/>
            <a:ext cx="9067800" cy="6175466"/>
          </a:xfrm>
        </p:spPr>
        <p:txBody>
          <a:bodyPr>
            <a:normAutofit/>
          </a:bodyPr>
          <a:lstStyle/>
          <a:p>
            <a:pPr marL="0" lvl="2" indent="0" algn="ctr">
              <a:spcBef>
                <a:spcPts val="1800"/>
              </a:spcBef>
              <a:buNone/>
            </a:pPr>
            <a:endParaRPr lang="en-US" sz="3600" b="1" dirty="0">
              <a:solidFill>
                <a:srgbClr val="D20000"/>
              </a:solidFill>
            </a:endParaRPr>
          </a:p>
          <a:p>
            <a:pPr marL="0" lvl="2" indent="0" algn="ctr">
              <a:spcBef>
                <a:spcPts val="1800"/>
              </a:spcBef>
              <a:buNone/>
            </a:pPr>
            <a:endParaRPr lang="en-US" sz="3600" b="1" dirty="0">
              <a:solidFill>
                <a:srgbClr val="D20000"/>
              </a:solidFill>
            </a:endParaRPr>
          </a:p>
          <a:p>
            <a:pPr marL="0" lvl="2" indent="0" algn="ctr">
              <a:spcBef>
                <a:spcPts val="1800"/>
              </a:spcBef>
              <a:buNone/>
            </a:pPr>
            <a:r>
              <a:rPr lang="en-US" sz="4800" b="1" u="sng" dirty="0">
                <a:solidFill>
                  <a:srgbClr val="D20000"/>
                </a:solidFill>
              </a:rPr>
              <a:t> Parallelizing Applications</a:t>
            </a:r>
          </a:p>
          <a:p>
            <a:pPr marL="1150938" lvl="2" indent="-571500">
              <a:spcBef>
                <a:spcPts val="1800"/>
              </a:spcBef>
              <a:buFont typeface="+mj-lt"/>
              <a:buAutoNum type="arabicPeriod"/>
            </a:pPr>
            <a:endParaRPr lang="en-US" sz="3000" b="1" dirty="0">
              <a:solidFill>
                <a:srgbClr val="2C14DE"/>
              </a:solidFill>
            </a:endParaRPr>
          </a:p>
          <a:p>
            <a:pPr marL="1150938" lvl="2" indent="-571500">
              <a:spcBef>
                <a:spcPts val="1800"/>
              </a:spcBef>
              <a:buFont typeface="+mj-lt"/>
              <a:buAutoNum type="arabicPeriod"/>
            </a:pPr>
            <a:endParaRPr lang="en-US" sz="3000" b="1" dirty="0">
              <a:solidFill>
                <a:srgbClr val="2C14DE"/>
              </a:solidFill>
            </a:endParaRPr>
          </a:p>
          <a:p>
            <a:pPr marL="1150938" lvl="2" indent="-571500">
              <a:spcBef>
                <a:spcPts val="1800"/>
              </a:spcBef>
              <a:buFont typeface="+mj-lt"/>
              <a:buAutoNum type="arabicPeriod"/>
            </a:pPr>
            <a:endParaRPr lang="en-US" sz="3000" b="1" dirty="0">
              <a:solidFill>
                <a:srgbClr val="2C14DE"/>
              </a:solidFill>
            </a:endParaRPr>
          </a:p>
          <a:p>
            <a:pPr marL="1150938" lvl="2" indent="-571500">
              <a:spcBef>
                <a:spcPts val="1800"/>
              </a:spcBef>
              <a:buFont typeface="+mj-lt"/>
              <a:buAutoNum type="arabicPeriod"/>
            </a:pPr>
            <a:endParaRPr lang="en-US" sz="3000" b="1" dirty="0">
              <a:solidFill>
                <a:srgbClr val="2C14DE"/>
              </a:solidFill>
            </a:endParaRPr>
          </a:p>
        </p:txBody>
      </p:sp>
    </p:spTree>
    <p:extLst>
      <p:ext uri="{BB962C8B-B14F-4D97-AF65-F5344CB8AC3E}">
        <p14:creationId xmlns:p14="http://schemas.microsoft.com/office/powerpoint/2010/main" val="4269353045"/>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Rectangle 3"/>
          <p:cNvSpPr>
            <a:spLocks noGrp="1" noChangeArrowheads="1"/>
          </p:cNvSpPr>
          <p:nvPr>
            <p:ph type="body" idx="1"/>
          </p:nvPr>
        </p:nvSpPr>
        <p:spPr>
          <a:xfrm>
            <a:off x="76200" y="1143000"/>
            <a:ext cx="8991600" cy="4906963"/>
          </a:xfrm>
        </p:spPr>
        <p:txBody>
          <a:bodyPr/>
          <a:lstStyle/>
          <a:p>
            <a:r>
              <a:rPr lang="en-GB" sz="3000" b="1" dirty="0"/>
              <a:t>Traditionally</a:t>
            </a:r>
            <a:r>
              <a:rPr lang="en-GB" sz="3000" dirty="0"/>
              <a:t>, software has been written for </a:t>
            </a:r>
            <a:r>
              <a:rPr lang="en-GB" sz="3000" b="1" i="1" dirty="0">
                <a:solidFill>
                  <a:srgbClr val="FF0000"/>
                </a:solidFill>
              </a:rPr>
              <a:t>serial computation</a:t>
            </a:r>
            <a:r>
              <a:rPr lang="en-GB" sz="3000" dirty="0"/>
              <a:t>: </a:t>
            </a:r>
            <a:endParaRPr lang="fr-FR" sz="3000" dirty="0"/>
          </a:p>
          <a:p>
            <a:pPr lvl="1"/>
            <a:r>
              <a:rPr lang="en-GB" dirty="0"/>
              <a:t>To be run on a </a:t>
            </a:r>
            <a:r>
              <a:rPr lang="en-GB" b="1" dirty="0">
                <a:solidFill>
                  <a:srgbClr val="2C14DE"/>
                </a:solidFill>
              </a:rPr>
              <a:t>single computer </a:t>
            </a:r>
            <a:r>
              <a:rPr lang="en-GB" dirty="0"/>
              <a:t>having a </a:t>
            </a:r>
            <a:r>
              <a:rPr lang="en-GB" b="1" dirty="0">
                <a:solidFill>
                  <a:srgbClr val="2C14DE"/>
                </a:solidFill>
              </a:rPr>
              <a:t>single Central Processing Unit (CPU)</a:t>
            </a:r>
            <a:r>
              <a:rPr lang="en-GB" dirty="0"/>
              <a:t>; </a:t>
            </a:r>
            <a:endParaRPr lang="fr-FR" dirty="0"/>
          </a:p>
          <a:p>
            <a:pPr lvl="1"/>
            <a:r>
              <a:rPr lang="en-GB" dirty="0"/>
              <a:t>A </a:t>
            </a:r>
            <a:r>
              <a:rPr lang="en-GB" dirty="0">
                <a:solidFill>
                  <a:srgbClr val="2C14DE"/>
                </a:solidFill>
              </a:rPr>
              <a:t>problem </a:t>
            </a:r>
            <a:r>
              <a:rPr lang="en-GB" dirty="0"/>
              <a:t>is </a:t>
            </a:r>
            <a:r>
              <a:rPr lang="en-GB" dirty="0">
                <a:solidFill>
                  <a:srgbClr val="2C14DE"/>
                </a:solidFill>
              </a:rPr>
              <a:t>broken</a:t>
            </a:r>
            <a:r>
              <a:rPr lang="en-GB" dirty="0"/>
              <a:t> into a </a:t>
            </a:r>
            <a:r>
              <a:rPr lang="en-GB" dirty="0">
                <a:solidFill>
                  <a:srgbClr val="2C14DE"/>
                </a:solidFill>
              </a:rPr>
              <a:t>discrete series </a:t>
            </a:r>
            <a:r>
              <a:rPr lang="en-GB" dirty="0"/>
              <a:t>of</a:t>
            </a:r>
            <a:r>
              <a:rPr lang="en-GB" dirty="0">
                <a:solidFill>
                  <a:srgbClr val="2C14DE"/>
                </a:solidFill>
              </a:rPr>
              <a:t> instructions</a:t>
            </a:r>
            <a:r>
              <a:rPr lang="en-GB" dirty="0"/>
              <a:t>. </a:t>
            </a:r>
            <a:endParaRPr lang="fr-FR" dirty="0"/>
          </a:p>
          <a:p>
            <a:pPr lvl="1"/>
            <a:r>
              <a:rPr lang="en-GB" dirty="0">
                <a:solidFill>
                  <a:srgbClr val="2C14DE"/>
                </a:solidFill>
              </a:rPr>
              <a:t>Instructions</a:t>
            </a:r>
            <a:r>
              <a:rPr lang="en-GB" dirty="0"/>
              <a:t> are executed </a:t>
            </a:r>
            <a:r>
              <a:rPr lang="en-GB" dirty="0">
                <a:solidFill>
                  <a:srgbClr val="2C14DE"/>
                </a:solidFill>
              </a:rPr>
              <a:t>one after another</a:t>
            </a:r>
            <a:r>
              <a:rPr lang="en-GB" dirty="0"/>
              <a:t>. </a:t>
            </a:r>
            <a:endParaRPr lang="fr-FR" dirty="0"/>
          </a:p>
          <a:p>
            <a:endParaRPr lang="fr-FR" dirty="0"/>
          </a:p>
        </p:txBody>
      </p:sp>
      <p:pic>
        <p:nvPicPr>
          <p:cNvPr id="26628" name="Picture 4" descr="Serial comput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0" y="4572000"/>
            <a:ext cx="5218050" cy="216242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 name="Rectangle 4"/>
          <p:cNvSpPr/>
          <p:nvPr/>
        </p:nvSpPr>
        <p:spPr>
          <a:xfrm>
            <a:off x="39756" y="899002"/>
            <a:ext cx="9067800" cy="4571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p:cNvSpPr>
            <a:spLocks noGrp="1"/>
          </p:cNvSpPr>
          <p:nvPr>
            <p:ph type="title"/>
          </p:nvPr>
        </p:nvSpPr>
        <p:spPr>
          <a:xfrm>
            <a:off x="144256" y="-1"/>
            <a:ext cx="8963300" cy="944721"/>
          </a:xfrm>
        </p:spPr>
        <p:txBody>
          <a:bodyPr/>
          <a:lstStyle/>
          <a:p>
            <a:r>
              <a:rPr lang="en-US" b="1" dirty="0">
                <a:solidFill>
                  <a:srgbClr val="B80000"/>
                </a:solidFill>
              </a:rPr>
              <a:t>Traditional vs. Parallel Applications</a:t>
            </a:r>
          </a:p>
        </p:txBody>
      </p:sp>
    </p:spTree>
    <p:extLst>
      <p:ext uri="{BB962C8B-B14F-4D97-AF65-F5344CB8AC3E}">
        <p14:creationId xmlns:p14="http://schemas.microsoft.com/office/powerpoint/2010/main" val="399268099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39756" y="81230"/>
            <a:ext cx="9104244" cy="1016051"/>
          </a:xfrm>
        </p:spPr>
        <p:txBody>
          <a:bodyPr/>
          <a:lstStyle/>
          <a:p>
            <a:r>
              <a:rPr lang="en-US" b="1" dirty="0">
                <a:solidFill>
                  <a:srgbClr val="B80000"/>
                </a:solidFill>
              </a:rPr>
              <a:t>Traditional vs. Parallel Applications</a:t>
            </a:r>
            <a:endParaRPr lang="fr-FR" b="1" dirty="0">
              <a:solidFill>
                <a:srgbClr val="B80000"/>
              </a:solidFill>
            </a:endParaRPr>
          </a:p>
        </p:txBody>
      </p:sp>
      <p:sp>
        <p:nvSpPr>
          <p:cNvPr id="27651" name="Rectangle 3"/>
          <p:cNvSpPr>
            <a:spLocks noGrp="1" noChangeArrowheads="1"/>
          </p:cNvSpPr>
          <p:nvPr>
            <p:ph type="body" idx="1"/>
          </p:nvPr>
        </p:nvSpPr>
        <p:spPr>
          <a:xfrm>
            <a:off x="0" y="1219199"/>
            <a:ext cx="9067800" cy="2982327"/>
          </a:xfrm>
        </p:spPr>
        <p:txBody>
          <a:bodyPr>
            <a:noAutofit/>
          </a:bodyPr>
          <a:lstStyle/>
          <a:p>
            <a:pPr algn="just">
              <a:lnSpc>
                <a:spcPct val="90000"/>
              </a:lnSpc>
            </a:pPr>
            <a:r>
              <a:rPr lang="en-GB" sz="2600" dirty="0"/>
              <a:t>In the simplest sense, </a:t>
            </a:r>
            <a:r>
              <a:rPr lang="en-GB" sz="2600" b="1" i="1" dirty="0">
                <a:solidFill>
                  <a:srgbClr val="2C14DE"/>
                </a:solidFill>
              </a:rPr>
              <a:t>parallel execution </a:t>
            </a:r>
            <a:r>
              <a:rPr lang="en-GB" sz="2600" dirty="0"/>
              <a:t>is the </a:t>
            </a:r>
            <a:r>
              <a:rPr lang="en-GB" sz="2600" b="1" dirty="0">
                <a:solidFill>
                  <a:srgbClr val="2C14DE"/>
                </a:solidFill>
              </a:rPr>
              <a:t>simultaneous</a:t>
            </a:r>
            <a:r>
              <a:rPr lang="en-GB" sz="2600" dirty="0"/>
              <a:t> use of </a:t>
            </a:r>
            <a:r>
              <a:rPr lang="en-GB" sz="2600" b="1" dirty="0">
                <a:solidFill>
                  <a:srgbClr val="2C14DE"/>
                </a:solidFill>
              </a:rPr>
              <a:t>multiple compute </a:t>
            </a:r>
            <a:r>
              <a:rPr lang="en-GB" sz="2600" dirty="0"/>
              <a:t>resources to </a:t>
            </a:r>
            <a:r>
              <a:rPr lang="en-GB" sz="2600" b="1" dirty="0">
                <a:solidFill>
                  <a:srgbClr val="2C14DE"/>
                </a:solidFill>
              </a:rPr>
              <a:t>solve a computational problem</a:t>
            </a:r>
            <a:endParaRPr lang="fr-FR" sz="2600" b="1" dirty="0"/>
          </a:p>
          <a:p>
            <a:pPr lvl="1">
              <a:lnSpc>
                <a:spcPct val="90000"/>
              </a:lnSpc>
            </a:pPr>
            <a:r>
              <a:rPr lang="en-GB" sz="2400" dirty="0"/>
              <a:t>To be run using </a:t>
            </a:r>
            <a:r>
              <a:rPr lang="en-GB" sz="2400" b="1" dirty="0">
                <a:solidFill>
                  <a:srgbClr val="2C14DE"/>
                </a:solidFill>
              </a:rPr>
              <a:t>multiple CPUs </a:t>
            </a:r>
            <a:r>
              <a:rPr lang="en-GB" sz="2400" b="1" dirty="0"/>
              <a:t>(on same or different machines)</a:t>
            </a:r>
            <a:endParaRPr lang="fr-FR" sz="2400" b="1" dirty="0"/>
          </a:p>
          <a:p>
            <a:pPr lvl="1">
              <a:lnSpc>
                <a:spcPct val="90000"/>
              </a:lnSpc>
            </a:pPr>
            <a:r>
              <a:rPr lang="en-GB" sz="2400" dirty="0"/>
              <a:t>A </a:t>
            </a:r>
            <a:r>
              <a:rPr lang="en-GB" sz="2400" b="1" u="sng" dirty="0">
                <a:solidFill>
                  <a:srgbClr val="2C14DE"/>
                </a:solidFill>
              </a:rPr>
              <a:t>problem</a:t>
            </a:r>
            <a:r>
              <a:rPr lang="en-GB" sz="2400" u="sng" dirty="0"/>
              <a:t> is </a:t>
            </a:r>
            <a:r>
              <a:rPr lang="en-GB" sz="2400" b="1" u="sng" dirty="0">
                <a:solidFill>
                  <a:srgbClr val="2C14DE"/>
                </a:solidFill>
              </a:rPr>
              <a:t>broken</a:t>
            </a:r>
            <a:r>
              <a:rPr lang="en-GB" sz="2400" dirty="0"/>
              <a:t> into </a:t>
            </a:r>
            <a:r>
              <a:rPr lang="en-GB" sz="2400" b="1" u="sng" dirty="0">
                <a:solidFill>
                  <a:srgbClr val="2C14DE"/>
                </a:solidFill>
              </a:rPr>
              <a:t>discrete parts </a:t>
            </a:r>
            <a:r>
              <a:rPr lang="en-GB" sz="2400" dirty="0"/>
              <a:t>that can be solved </a:t>
            </a:r>
            <a:r>
              <a:rPr lang="en-GB" sz="2400" b="1" dirty="0">
                <a:solidFill>
                  <a:srgbClr val="2C14DE"/>
                </a:solidFill>
              </a:rPr>
              <a:t>concurrently </a:t>
            </a:r>
            <a:endParaRPr lang="fr-FR" sz="2400" b="1" dirty="0">
              <a:solidFill>
                <a:srgbClr val="2C14DE"/>
              </a:solidFill>
            </a:endParaRPr>
          </a:p>
          <a:p>
            <a:pPr lvl="1">
              <a:lnSpc>
                <a:spcPct val="90000"/>
              </a:lnSpc>
            </a:pPr>
            <a:r>
              <a:rPr lang="en-GB" sz="2400" b="1" u="sng" dirty="0">
                <a:solidFill>
                  <a:srgbClr val="2C14DE"/>
                </a:solidFill>
              </a:rPr>
              <a:t>Each part </a:t>
            </a:r>
            <a:r>
              <a:rPr lang="en-GB" sz="2400" b="1" u="sng" dirty="0"/>
              <a:t>is </a:t>
            </a:r>
            <a:r>
              <a:rPr lang="en-GB" sz="2400" b="1" u="sng" dirty="0">
                <a:solidFill>
                  <a:srgbClr val="2C14DE"/>
                </a:solidFill>
              </a:rPr>
              <a:t>further broken </a:t>
            </a:r>
            <a:r>
              <a:rPr lang="en-GB" sz="2400" dirty="0"/>
              <a:t>down to a </a:t>
            </a:r>
            <a:r>
              <a:rPr lang="en-GB" sz="2400" b="1" u="sng" dirty="0">
                <a:solidFill>
                  <a:srgbClr val="2C14DE"/>
                </a:solidFill>
              </a:rPr>
              <a:t>series of instructions </a:t>
            </a:r>
            <a:endParaRPr lang="fr-FR" sz="2400" b="1" u="sng" dirty="0">
              <a:solidFill>
                <a:srgbClr val="2C14DE"/>
              </a:solidFill>
            </a:endParaRPr>
          </a:p>
        </p:txBody>
      </p:sp>
      <p:pic>
        <p:nvPicPr>
          <p:cNvPr id="27652" name="Picture 4" descr="Parallel computing"/>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217102" y="4191366"/>
            <a:ext cx="4713108" cy="256490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 name="Rectangle 4"/>
          <p:cNvSpPr/>
          <p:nvPr/>
        </p:nvSpPr>
        <p:spPr>
          <a:xfrm>
            <a:off x="39756" y="1097281"/>
            <a:ext cx="9067800" cy="4571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722703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3634" name="Rectangle 2"/>
          <p:cNvSpPr>
            <a:spLocks noGrp="1" noChangeArrowheads="1"/>
          </p:cNvSpPr>
          <p:nvPr>
            <p:ph type="title"/>
          </p:nvPr>
        </p:nvSpPr>
        <p:spPr>
          <a:xfrm>
            <a:off x="269960" y="23261"/>
            <a:ext cx="8839199" cy="845420"/>
          </a:xfrm>
        </p:spPr>
        <p:txBody>
          <a:bodyPr>
            <a:normAutofit/>
          </a:bodyPr>
          <a:lstStyle/>
          <a:p>
            <a:r>
              <a:rPr lang="en-US" sz="3600" b="1" dirty="0">
                <a:solidFill>
                  <a:srgbClr val="B80000"/>
                </a:solidFill>
              </a:rPr>
              <a:t>Why Parallel and Distributed Computing?</a:t>
            </a:r>
          </a:p>
        </p:txBody>
      </p:sp>
      <p:sp>
        <p:nvSpPr>
          <p:cNvPr id="453635" name="Rectangle 3"/>
          <p:cNvSpPr>
            <a:spLocks noGrp="1" noChangeArrowheads="1"/>
          </p:cNvSpPr>
          <p:nvPr>
            <p:ph type="body" idx="1"/>
          </p:nvPr>
        </p:nvSpPr>
        <p:spPr>
          <a:xfrm>
            <a:off x="0" y="1066800"/>
            <a:ext cx="9107556" cy="5791200"/>
          </a:xfrm>
        </p:spPr>
        <p:txBody>
          <a:bodyPr>
            <a:normAutofit/>
          </a:bodyPr>
          <a:lstStyle/>
          <a:p>
            <a:pPr algn="just"/>
            <a:r>
              <a:rPr lang="en-US" b="1" dirty="0">
                <a:solidFill>
                  <a:srgbClr val="D20000"/>
                </a:solidFill>
              </a:rPr>
              <a:t>Goal</a:t>
            </a:r>
            <a:r>
              <a:rPr lang="en-US" b="1" dirty="0"/>
              <a:t>: </a:t>
            </a:r>
            <a:r>
              <a:rPr lang="en-US" b="1" dirty="0">
                <a:solidFill>
                  <a:srgbClr val="2C14DE"/>
                </a:solidFill>
              </a:rPr>
              <a:t>solve large problems</a:t>
            </a:r>
            <a:r>
              <a:rPr lang="en-US" b="1" dirty="0"/>
              <a:t> </a:t>
            </a:r>
            <a:r>
              <a:rPr lang="en-US" dirty="0"/>
              <a:t>more </a:t>
            </a:r>
            <a:r>
              <a:rPr lang="en-US" b="1" u="sng" dirty="0">
                <a:solidFill>
                  <a:srgbClr val="008000"/>
                </a:solidFill>
              </a:rPr>
              <a:t>quickly</a:t>
            </a:r>
            <a:r>
              <a:rPr lang="en-US" dirty="0">
                <a:solidFill>
                  <a:srgbClr val="008000"/>
                </a:solidFill>
              </a:rPr>
              <a:t> </a:t>
            </a:r>
          </a:p>
          <a:p>
            <a:pPr algn="just"/>
            <a:endParaRPr lang="en-US" dirty="0">
              <a:solidFill>
                <a:srgbClr val="008000"/>
              </a:solidFill>
            </a:endParaRPr>
          </a:p>
          <a:p>
            <a:pPr algn="just"/>
            <a:r>
              <a:rPr lang="en-US" b="1" dirty="0">
                <a:solidFill>
                  <a:srgbClr val="D20000"/>
                </a:solidFill>
              </a:rPr>
              <a:t>Parallelism</a:t>
            </a:r>
            <a:r>
              <a:rPr lang="en-US" dirty="0"/>
              <a:t> </a:t>
            </a:r>
            <a:r>
              <a:rPr lang="en-US" b="1" dirty="0"/>
              <a:t>provides</a:t>
            </a:r>
            <a:r>
              <a:rPr lang="en-US" dirty="0"/>
              <a:t>:</a:t>
            </a:r>
          </a:p>
          <a:p>
            <a:pPr lvl="1" algn="just"/>
            <a:r>
              <a:rPr lang="en-US" sz="3000" b="1" dirty="0">
                <a:solidFill>
                  <a:srgbClr val="2C14DE"/>
                </a:solidFill>
              </a:rPr>
              <a:t>Solving large problems </a:t>
            </a:r>
            <a:r>
              <a:rPr lang="en-US" sz="3000" dirty="0"/>
              <a:t>in </a:t>
            </a:r>
            <a:r>
              <a:rPr lang="en-US" sz="3000" b="1" dirty="0">
                <a:solidFill>
                  <a:srgbClr val="2C14DE"/>
                </a:solidFill>
              </a:rPr>
              <a:t>same time </a:t>
            </a:r>
            <a:r>
              <a:rPr lang="en-US" sz="3000" dirty="0"/>
              <a:t>(or </a:t>
            </a:r>
            <a:r>
              <a:rPr lang="en-US" sz="3000" b="1" i="1" u="sng" dirty="0"/>
              <a:t>even less</a:t>
            </a:r>
            <a:r>
              <a:rPr lang="en-US" sz="3000" dirty="0"/>
              <a:t>)</a:t>
            </a:r>
          </a:p>
          <a:p>
            <a:pPr lvl="1" algn="just"/>
            <a:r>
              <a:rPr lang="en-US" sz="3000" b="1" dirty="0"/>
              <a:t>Solve</a:t>
            </a:r>
            <a:r>
              <a:rPr lang="en-US" sz="3000" dirty="0"/>
              <a:t> </a:t>
            </a:r>
            <a:r>
              <a:rPr lang="en-US" sz="3000" b="1" dirty="0">
                <a:solidFill>
                  <a:srgbClr val="2C14DE"/>
                </a:solidFill>
              </a:rPr>
              <a:t>fixed size problems faster</a:t>
            </a:r>
          </a:p>
          <a:p>
            <a:pPr lvl="2" algn="just"/>
            <a:endParaRPr lang="en-US" b="1" dirty="0"/>
          </a:p>
          <a:p>
            <a:pPr algn="just"/>
            <a:r>
              <a:rPr lang="en-US" b="1" dirty="0">
                <a:solidFill>
                  <a:srgbClr val="D20000"/>
                </a:solidFill>
              </a:rPr>
              <a:t>Grain of parallelism</a:t>
            </a:r>
            <a:r>
              <a:rPr lang="en-US" b="1" dirty="0"/>
              <a:t>: How big are the units? </a:t>
            </a:r>
          </a:p>
          <a:p>
            <a:pPr lvl="1" algn="just"/>
            <a:r>
              <a:rPr lang="en-US" b="1" dirty="0">
                <a:solidFill>
                  <a:srgbClr val="2C14DE"/>
                </a:solidFill>
              </a:rPr>
              <a:t>Bits</a:t>
            </a:r>
            <a:r>
              <a:rPr lang="en-US" b="1" dirty="0"/>
              <a:t>, </a:t>
            </a:r>
            <a:r>
              <a:rPr lang="en-US" b="1" dirty="0">
                <a:solidFill>
                  <a:srgbClr val="2C14DE"/>
                </a:solidFill>
              </a:rPr>
              <a:t>Instructions</a:t>
            </a:r>
            <a:r>
              <a:rPr lang="en-US" b="1" dirty="0"/>
              <a:t>, </a:t>
            </a:r>
            <a:r>
              <a:rPr lang="en-US" b="1" dirty="0">
                <a:solidFill>
                  <a:srgbClr val="2C14DE"/>
                </a:solidFill>
              </a:rPr>
              <a:t>Blocks</a:t>
            </a:r>
            <a:r>
              <a:rPr lang="en-US" b="1" dirty="0"/>
              <a:t>, </a:t>
            </a:r>
            <a:r>
              <a:rPr lang="en-US" b="1" dirty="0">
                <a:solidFill>
                  <a:srgbClr val="2C14DE"/>
                </a:solidFill>
              </a:rPr>
              <a:t>Loop iterations</a:t>
            </a:r>
            <a:r>
              <a:rPr lang="en-US" b="1" dirty="0"/>
              <a:t>, </a:t>
            </a:r>
            <a:r>
              <a:rPr lang="en-US" b="1" dirty="0">
                <a:solidFill>
                  <a:srgbClr val="2C14DE"/>
                </a:solidFill>
              </a:rPr>
              <a:t>Procedures</a:t>
            </a:r>
            <a:r>
              <a:rPr lang="en-US" b="1" dirty="0"/>
              <a:t>, … </a:t>
            </a:r>
            <a:endParaRPr lang="en-US" b="1" dirty="0">
              <a:solidFill>
                <a:srgbClr val="2C14DE"/>
              </a:solidFill>
            </a:endParaRPr>
          </a:p>
        </p:txBody>
      </p:sp>
      <p:sp>
        <p:nvSpPr>
          <p:cNvPr id="7" name="Rectangle 6"/>
          <p:cNvSpPr/>
          <p:nvPr/>
        </p:nvSpPr>
        <p:spPr>
          <a:xfrm>
            <a:off x="39756" y="868681"/>
            <a:ext cx="9067800" cy="4571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1389897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a:xfrm>
            <a:off x="76200" y="76199"/>
            <a:ext cx="9067800" cy="655319"/>
          </a:xfrm>
        </p:spPr>
        <p:txBody>
          <a:bodyPr>
            <a:normAutofit fontScale="90000"/>
          </a:bodyPr>
          <a:lstStyle/>
          <a:p>
            <a:r>
              <a:rPr lang="fr-FR" b="1" dirty="0" err="1">
                <a:solidFill>
                  <a:srgbClr val="B80000"/>
                </a:solidFill>
              </a:rPr>
              <a:t>Some</a:t>
            </a:r>
            <a:r>
              <a:rPr lang="fr-FR" b="1" dirty="0">
                <a:solidFill>
                  <a:srgbClr val="B80000"/>
                </a:solidFill>
              </a:rPr>
              <a:t> Terminologies</a:t>
            </a:r>
          </a:p>
        </p:txBody>
      </p:sp>
      <p:sp>
        <p:nvSpPr>
          <p:cNvPr id="51203" name="Rectangle 3"/>
          <p:cNvSpPr>
            <a:spLocks noGrp="1" noChangeArrowheads="1"/>
          </p:cNvSpPr>
          <p:nvPr>
            <p:ph type="body" idx="1"/>
          </p:nvPr>
        </p:nvSpPr>
        <p:spPr>
          <a:xfrm>
            <a:off x="76200" y="990600"/>
            <a:ext cx="9067800" cy="5791200"/>
          </a:xfrm>
        </p:spPr>
        <p:txBody>
          <a:bodyPr>
            <a:normAutofit/>
          </a:bodyPr>
          <a:lstStyle/>
          <a:p>
            <a:pPr>
              <a:lnSpc>
                <a:spcPct val="90000"/>
              </a:lnSpc>
            </a:pPr>
            <a:r>
              <a:rPr lang="en-GB" b="1" dirty="0">
                <a:solidFill>
                  <a:srgbClr val="B80000"/>
                </a:solidFill>
              </a:rPr>
              <a:t>Task </a:t>
            </a:r>
            <a:endParaRPr lang="en-GB" dirty="0">
              <a:solidFill>
                <a:srgbClr val="B80000"/>
              </a:solidFill>
            </a:endParaRPr>
          </a:p>
          <a:p>
            <a:pPr lvl="1">
              <a:lnSpc>
                <a:spcPct val="90000"/>
              </a:lnSpc>
            </a:pPr>
            <a:r>
              <a:rPr lang="en-GB" dirty="0"/>
              <a:t>A </a:t>
            </a:r>
            <a:r>
              <a:rPr lang="en-GB" b="1" dirty="0">
                <a:solidFill>
                  <a:srgbClr val="2C14DE"/>
                </a:solidFill>
              </a:rPr>
              <a:t>logically</a:t>
            </a:r>
            <a:r>
              <a:rPr lang="en-GB" dirty="0"/>
              <a:t> </a:t>
            </a:r>
            <a:r>
              <a:rPr lang="en-GB" b="1" u="sng" dirty="0">
                <a:solidFill>
                  <a:srgbClr val="2C14DE"/>
                </a:solidFill>
              </a:rPr>
              <a:t>discrete section </a:t>
            </a:r>
            <a:r>
              <a:rPr lang="en-GB" dirty="0"/>
              <a:t>of </a:t>
            </a:r>
            <a:r>
              <a:rPr lang="en-GB" b="1" dirty="0">
                <a:solidFill>
                  <a:srgbClr val="2C14DE"/>
                </a:solidFill>
              </a:rPr>
              <a:t>computational</a:t>
            </a:r>
            <a:r>
              <a:rPr lang="en-GB" dirty="0">
                <a:solidFill>
                  <a:srgbClr val="2C14DE"/>
                </a:solidFill>
              </a:rPr>
              <a:t> </a:t>
            </a:r>
            <a:r>
              <a:rPr lang="en-GB" b="1" u="sng" dirty="0">
                <a:solidFill>
                  <a:srgbClr val="2C14DE"/>
                </a:solidFill>
              </a:rPr>
              <a:t>work</a:t>
            </a:r>
            <a:r>
              <a:rPr lang="en-GB" dirty="0"/>
              <a:t>. </a:t>
            </a:r>
          </a:p>
          <a:p>
            <a:pPr lvl="1">
              <a:lnSpc>
                <a:spcPct val="90000"/>
              </a:lnSpc>
            </a:pPr>
            <a:r>
              <a:rPr lang="en-GB" dirty="0"/>
              <a:t>A task is typically a </a:t>
            </a:r>
            <a:r>
              <a:rPr lang="en-GB" b="1" dirty="0">
                <a:solidFill>
                  <a:srgbClr val="2C14DE"/>
                </a:solidFill>
              </a:rPr>
              <a:t>program</a:t>
            </a:r>
            <a:r>
              <a:rPr lang="en-GB" dirty="0"/>
              <a:t> or </a:t>
            </a:r>
            <a:r>
              <a:rPr lang="en-GB" b="1" dirty="0">
                <a:solidFill>
                  <a:srgbClr val="2C14DE"/>
                </a:solidFill>
              </a:rPr>
              <a:t>program-like set</a:t>
            </a:r>
            <a:r>
              <a:rPr lang="en-GB" b="1" dirty="0"/>
              <a:t> </a:t>
            </a:r>
            <a:r>
              <a:rPr lang="en-GB" dirty="0"/>
              <a:t>of </a:t>
            </a:r>
            <a:r>
              <a:rPr lang="en-GB" b="1" dirty="0">
                <a:solidFill>
                  <a:srgbClr val="2C14DE"/>
                </a:solidFill>
              </a:rPr>
              <a:t>instructions</a:t>
            </a:r>
            <a:r>
              <a:rPr lang="en-GB" dirty="0"/>
              <a:t> that is </a:t>
            </a:r>
            <a:r>
              <a:rPr lang="en-GB" b="1" dirty="0"/>
              <a:t>executed</a:t>
            </a:r>
            <a:r>
              <a:rPr lang="en-GB" dirty="0"/>
              <a:t> by a </a:t>
            </a:r>
            <a:r>
              <a:rPr lang="en-GB" b="1" dirty="0"/>
              <a:t>processor</a:t>
            </a:r>
            <a:r>
              <a:rPr lang="en-GB" dirty="0"/>
              <a:t>. </a:t>
            </a:r>
          </a:p>
          <a:p>
            <a:pPr lvl="1">
              <a:lnSpc>
                <a:spcPct val="90000"/>
              </a:lnSpc>
            </a:pPr>
            <a:endParaRPr lang="en-GB" b="1" dirty="0"/>
          </a:p>
          <a:p>
            <a:pPr>
              <a:lnSpc>
                <a:spcPct val="90000"/>
              </a:lnSpc>
            </a:pPr>
            <a:r>
              <a:rPr lang="en-GB" b="1" dirty="0">
                <a:solidFill>
                  <a:srgbClr val="B80000"/>
                </a:solidFill>
              </a:rPr>
              <a:t>Parallel Task </a:t>
            </a:r>
            <a:endParaRPr lang="en-GB" dirty="0">
              <a:solidFill>
                <a:srgbClr val="B80000"/>
              </a:solidFill>
            </a:endParaRPr>
          </a:p>
          <a:p>
            <a:pPr lvl="1">
              <a:lnSpc>
                <a:spcPct val="90000"/>
              </a:lnSpc>
            </a:pPr>
            <a:r>
              <a:rPr lang="en-GB" dirty="0"/>
              <a:t>A </a:t>
            </a:r>
            <a:r>
              <a:rPr lang="en-GB" b="1" dirty="0">
                <a:solidFill>
                  <a:srgbClr val="2C14DE"/>
                </a:solidFill>
              </a:rPr>
              <a:t>task</a:t>
            </a:r>
            <a:r>
              <a:rPr lang="en-GB" dirty="0"/>
              <a:t> that can be </a:t>
            </a:r>
            <a:r>
              <a:rPr lang="en-GB" b="1" dirty="0">
                <a:solidFill>
                  <a:srgbClr val="2C14DE"/>
                </a:solidFill>
              </a:rPr>
              <a:t>executed</a:t>
            </a:r>
            <a:r>
              <a:rPr lang="en-GB" dirty="0">
                <a:solidFill>
                  <a:srgbClr val="2C14DE"/>
                </a:solidFill>
              </a:rPr>
              <a:t> </a:t>
            </a:r>
            <a:r>
              <a:rPr lang="en-GB" dirty="0"/>
              <a:t>by</a:t>
            </a:r>
            <a:r>
              <a:rPr lang="en-GB" dirty="0">
                <a:solidFill>
                  <a:srgbClr val="2C14DE"/>
                </a:solidFill>
              </a:rPr>
              <a:t> </a:t>
            </a:r>
            <a:r>
              <a:rPr lang="en-GB" b="1" dirty="0">
                <a:solidFill>
                  <a:srgbClr val="2C14DE"/>
                </a:solidFill>
              </a:rPr>
              <a:t>multiple processors </a:t>
            </a:r>
            <a:r>
              <a:rPr lang="en-GB" b="1" dirty="0">
                <a:solidFill>
                  <a:srgbClr val="008000"/>
                </a:solidFill>
              </a:rPr>
              <a:t>safely</a:t>
            </a:r>
            <a:r>
              <a:rPr lang="en-GB" dirty="0">
                <a:solidFill>
                  <a:srgbClr val="008000"/>
                </a:solidFill>
              </a:rPr>
              <a:t> </a:t>
            </a:r>
            <a:r>
              <a:rPr lang="en-GB" dirty="0"/>
              <a:t>(</a:t>
            </a:r>
            <a:r>
              <a:rPr lang="en-GB" b="1" i="1" dirty="0">
                <a:solidFill>
                  <a:srgbClr val="2C14DE"/>
                </a:solidFill>
              </a:rPr>
              <a:t>producing correct results</a:t>
            </a:r>
            <a:r>
              <a:rPr lang="en-GB" dirty="0"/>
              <a:t>) </a:t>
            </a:r>
          </a:p>
          <a:p>
            <a:pPr lvl="1">
              <a:lnSpc>
                <a:spcPct val="90000"/>
              </a:lnSpc>
            </a:pPr>
            <a:endParaRPr lang="en-GB" b="1" dirty="0"/>
          </a:p>
          <a:p>
            <a:pPr>
              <a:lnSpc>
                <a:spcPct val="90000"/>
              </a:lnSpc>
            </a:pPr>
            <a:r>
              <a:rPr lang="en-GB" b="1" dirty="0">
                <a:solidFill>
                  <a:srgbClr val="B80000"/>
                </a:solidFill>
              </a:rPr>
              <a:t>Serial Execution </a:t>
            </a:r>
            <a:endParaRPr lang="en-GB" dirty="0">
              <a:solidFill>
                <a:srgbClr val="B80000"/>
              </a:solidFill>
            </a:endParaRPr>
          </a:p>
          <a:p>
            <a:pPr lvl="1">
              <a:lnSpc>
                <a:spcPct val="90000"/>
              </a:lnSpc>
            </a:pPr>
            <a:r>
              <a:rPr lang="en-GB" b="1" dirty="0">
                <a:solidFill>
                  <a:srgbClr val="2C14DE"/>
                </a:solidFill>
              </a:rPr>
              <a:t>Execution</a:t>
            </a:r>
            <a:r>
              <a:rPr lang="en-GB" dirty="0"/>
              <a:t> of a </a:t>
            </a:r>
            <a:r>
              <a:rPr lang="en-GB" b="1" dirty="0">
                <a:solidFill>
                  <a:srgbClr val="2C14DE"/>
                </a:solidFill>
              </a:rPr>
              <a:t>program sequentially</a:t>
            </a:r>
            <a:r>
              <a:rPr lang="en-GB" dirty="0"/>
              <a:t>, one statement at a time using one processor.</a:t>
            </a:r>
            <a:endParaRPr lang="fr-FR" dirty="0"/>
          </a:p>
        </p:txBody>
      </p:sp>
      <p:sp>
        <p:nvSpPr>
          <p:cNvPr id="5" name="Rectangle 4"/>
          <p:cNvSpPr/>
          <p:nvPr/>
        </p:nvSpPr>
        <p:spPr>
          <a:xfrm>
            <a:off x="76200" y="838200"/>
            <a:ext cx="9067800" cy="4571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2274981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9" name="Rectangle 3"/>
          <p:cNvSpPr>
            <a:spLocks noGrp="1" noChangeArrowheads="1"/>
          </p:cNvSpPr>
          <p:nvPr>
            <p:ph type="body" idx="1"/>
          </p:nvPr>
        </p:nvSpPr>
        <p:spPr>
          <a:xfrm>
            <a:off x="304800" y="990600"/>
            <a:ext cx="8686800" cy="5715000"/>
          </a:xfrm>
        </p:spPr>
        <p:txBody>
          <a:bodyPr>
            <a:normAutofit/>
          </a:bodyPr>
          <a:lstStyle/>
          <a:p>
            <a:pPr marL="514350" indent="-514350">
              <a:spcBef>
                <a:spcPts val="1400"/>
              </a:spcBef>
              <a:buFont typeface="+mj-lt"/>
              <a:buAutoNum type="arabicPeriod"/>
            </a:pPr>
            <a:r>
              <a:rPr lang="en-GB" b="1" dirty="0">
                <a:solidFill>
                  <a:schemeClr val="tx1">
                    <a:lumMod val="85000"/>
                    <a:lumOff val="15000"/>
                  </a:schemeClr>
                </a:solidFill>
              </a:rPr>
              <a:t>Problem Understanding</a:t>
            </a:r>
          </a:p>
          <a:p>
            <a:pPr marL="514350" indent="-514350">
              <a:spcBef>
                <a:spcPts val="1400"/>
              </a:spcBef>
              <a:buFont typeface="+mj-lt"/>
              <a:buAutoNum type="arabicPeriod"/>
            </a:pPr>
            <a:r>
              <a:rPr lang="en-GB" b="1" dirty="0">
                <a:solidFill>
                  <a:schemeClr val="tx1">
                    <a:lumMod val="85000"/>
                    <a:lumOff val="15000"/>
                  </a:schemeClr>
                </a:solidFill>
              </a:rPr>
              <a:t>Partitioning/Decomposition</a:t>
            </a:r>
          </a:p>
          <a:p>
            <a:pPr marL="514350" indent="-514350">
              <a:spcBef>
                <a:spcPts val="1400"/>
              </a:spcBef>
              <a:buFont typeface="+mj-lt"/>
              <a:buAutoNum type="arabicPeriod"/>
            </a:pPr>
            <a:r>
              <a:rPr lang="en-GB" b="1" dirty="0">
                <a:solidFill>
                  <a:schemeClr val="tx1">
                    <a:lumMod val="85000"/>
                    <a:lumOff val="15000"/>
                  </a:schemeClr>
                </a:solidFill>
              </a:rPr>
              <a:t>Assignment</a:t>
            </a:r>
          </a:p>
          <a:p>
            <a:pPr marL="514350" indent="-514350">
              <a:spcBef>
                <a:spcPts val="1400"/>
              </a:spcBef>
              <a:buFont typeface="+mj-lt"/>
              <a:buAutoNum type="arabicPeriod"/>
            </a:pPr>
            <a:r>
              <a:rPr lang="en-GB" b="1" dirty="0">
                <a:solidFill>
                  <a:schemeClr val="tx1">
                    <a:lumMod val="85000"/>
                    <a:lumOff val="15000"/>
                  </a:schemeClr>
                </a:solidFill>
              </a:rPr>
              <a:t>Orchestration</a:t>
            </a:r>
          </a:p>
          <a:p>
            <a:pPr marL="514350" indent="-514350">
              <a:spcBef>
                <a:spcPts val="1400"/>
              </a:spcBef>
              <a:buFont typeface="+mj-lt"/>
              <a:buAutoNum type="arabicPeriod"/>
            </a:pPr>
            <a:r>
              <a:rPr lang="en-GB" b="1" dirty="0">
                <a:solidFill>
                  <a:schemeClr val="tx1">
                    <a:lumMod val="85000"/>
                    <a:lumOff val="15000"/>
                  </a:schemeClr>
                </a:solidFill>
              </a:rPr>
              <a:t>Mapping</a:t>
            </a:r>
          </a:p>
          <a:p>
            <a:pPr marL="514350" indent="-514350">
              <a:buFont typeface="+mj-lt"/>
              <a:buAutoNum type="arabicPeriod"/>
            </a:pPr>
            <a:endParaRPr lang="fr-FR" b="1" dirty="0">
              <a:solidFill>
                <a:schemeClr val="tx1">
                  <a:lumMod val="85000"/>
                  <a:lumOff val="15000"/>
                </a:schemeClr>
              </a:solidFill>
            </a:endParaRPr>
          </a:p>
          <a:p>
            <a:pPr marL="0" indent="0">
              <a:buNone/>
            </a:pPr>
            <a:endParaRPr lang="fr-FR" b="1" dirty="0">
              <a:solidFill>
                <a:schemeClr val="tx1">
                  <a:lumMod val="85000"/>
                  <a:lumOff val="15000"/>
                </a:schemeClr>
              </a:solidFill>
            </a:endParaRPr>
          </a:p>
        </p:txBody>
      </p:sp>
      <p:sp>
        <p:nvSpPr>
          <p:cNvPr id="4" name="Rectangle 3"/>
          <p:cNvSpPr/>
          <p:nvPr/>
        </p:nvSpPr>
        <p:spPr>
          <a:xfrm>
            <a:off x="30032" y="838200"/>
            <a:ext cx="9067800" cy="4571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p:cNvSpPr txBox="1">
            <a:spLocks/>
          </p:cNvSpPr>
          <p:nvPr/>
        </p:nvSpPr>
        <p:spPr>
          <a:xfrm>
            <a:off x="180700" y="-76200"/>
            <a:ext cx="8963300" cy="944721"/>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b="1" dirty="0">
                <a:solidFill>
                  <a:srgbClr val="B80000"/>
                </a:solidFill>
              </a:rPr>
              <a:t>Parallelization Strategy</a:t>
            </a:r>
          </a:p>
        </p:txBody>
      </p:sp>
    </p:spTree>
    <p:extLst>
      <p:ext uri="{BB962C8B-B14F-4D97-AF65-F5344CB8AC3E}">
        <p14:creationId xmlns:p14="http://schemas.microsoft.com/office/powerpoint/2010/main" val="114583821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0032" y="838200"/>
            <a:ext cx="9067800" cy="4571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p:cNvSpPr txBox="1">
            <a:spLocks/>
          </p:cNvSpPr>
          <p:nvPr/>
        </p:nvSpPr>
        <p:spPr>
          <a:xfrm>
            <a:off x="180700" y="-76200"/>
            <a:ext cx="8963300" cy="944721"/>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b="1" dirty="0">
                <a:solidFill>
                  <a:srgbClr val="B80000"/>
                </a:solidFill>
              </a:rPr>
              <a:t>Parallelization Strategy - Overview</a:t>
            </a:r>
          </a:p>
        </p:txBody>
      </p:sp>
      <p:pic>
        <p:nvPicPr>
          <p:cNvPr id="3" name="Picture 2"/>
          <p:cNvPicPr>
            <a:picLocks noChangeAspect="1"/>
          </p:cNvPicPr>
          <p:nvPr/>
        </p:nvPicPr>
        <p:blipFill>
          <a:blip r:embed="rId2"/>
          <a:stretch>
            <a:fillRect/>
          </a:stretch>
        </p:blipFill>
        <p:spPr>
          <a:xfrm>
            <a:off x="1" y="1676400"/>
            <a:ext cx="9161022" cy="3706933"/>
          </a:xfrm>
          <a:prstGeom prst="rect">
            <a:avLst/>
          </a:prstGeom>
        </p:spPr>
      </p:pic>
    </p:spTree>
    <p:extLst>
      <p:ext uri="{BB962C8B-B14F-4D97-AF65-F5344CB8AC3E}">
        <p14:creationId xmlns:p14="http://schemas.microsoft.com/office/powerpoint/2010/main" val="71428387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9" name="Rectangle 3"/>
          <p:cNvSpPr>
            <a:spLocks noGrp="1" noChangeArrowheads="1"/>
          </p:cNvSpPr>
          <p:nvPr>
            <p:ph type="body" idx="1"/>
          </p:nvPr>
        </p:nvSpPr>
        <p:spPr>
          <a:xfrm>
            <a:off x="304800" y="990600"/>
            <a:ext cx="8686800" cy="5715000"/>
          </a:xfrm>
        </p:spPr>
        <p:txBody>
          <a:bodyPr>
            <a:normAutofit/>
          </a:bodyPr>
          <a:lstStyle/>
          <a:p>
            <a:pPr marL="514350" indent="-514350">
              <a:spcBef>
                <a:spcPts val="1400"/>
              </a:spcBef>
              <a:buFont typeface="+mj-lt"/>
              <a:buAutoNum type="arabicPeriod"/>
            </a:pPr>
            <a:r>
              <a:rPr lang="en-GB" b="1" dirty="0">
                <a:solidFill>
                  <a:schemeClr val="tx1">
                    <a:lumMod val="85000"/>
                    <a:lumOff val="15000"/>
                  </a:schemeClr>
                </a:solidFill>
              </a:rPr>
              <a:t>Problem Understanding</a:t>
            </a:r>
          </a:p>
          <a:p>
            <a:pPr marL="514350" indent="-514350">
              <a:spcBef>
                <a:spcPts val="1400"/>
              </a:spcBef>
              <a:buFont typeface="+mj-lt"/>
              <a:buAutoNum type="arabicPeriod"/>
            </a:pPr>
            <a:r>
              <a:rPr lang="en-GB" b="1" dirty="0">
                <a:solidFill>
                  <a:schemeClr val="bg1">
                    <a:lumMod val="85000"/>
                  </a:schemeClr>
                </a:solidFill>
              </a:rPr>
              <a:t>Partitioning/Decomposition</a:t>
            </a:r>
          </a:p>
          <a:p>
            <a:pPr marL="514350" indent="-514350">
              <a:spcBef>
                <a:spcPts val="1400"/>
              </a:spcBef>
              <a:buFont typeface="+mj-lt"/>
              <a:buAutoNum type="arabicPeriod"/>
            </a:pPr>
            <a:r>
              <a:rPr lang="en-GB" b="1" dirty="0">
                <a:solidFill>
                  <a:schemeClr val="bg1">
                    <a:lumMod val="85000"/>
                  </a:schemeClr>
                </a:solidFill>
              </a:rPr>
              <a:t>Assignment</a:t>
            </a:r>
          </a:p>
          <a:p>
            <a:pPr marL="514350" indent="-514350">
              <a:spcBef>
                <a:spcPts val="1400"/>
              </a:spcBef>
              <a:buFont typeface="+mj-lt"/>
              <a:buAutoNum type="arabicPeriod"/>
            </a:pPr>
            <a:r>
              <a:rPr lang="en-GB" b="1" dirty="0">
                <a:solidFill>
                  <a:schemeClr val="bg1">
                    <a:lumMod val="85000"/>
                  </a:schemeClr>
                </a:solidFill>
              </a:rPr>
              <a:t>Orchestration</a:t>
            </a:r>
          </a:p>
          <a:p>
            <a:pPr marL="514350" indent="-514350">
              <a:spcBef>
                <a:spcPts val="1400"/>
              </a:spcBef>
              <a:buFont typeface="+mj-lt"/>
              <a:buAutoNum type="arabicPeriod"/>
            </a:pPr>
            <a:r>
              <a:rPr lang="en-GB" b="1" dirty="0">
                <a:solidFill>
                  <a:schemeClr val="bg1">
                    <a:lumMod val="85000"/>
                  </a:schemeClr>
                </a:solidFill>
              </a:rPr>
              <a:t>Mapping</a:t>
            </a:r>
          </a:p>
          <a:p>
            <a:pPr marL="514350" indent="-514350">
              <a:buFont typeface="+mj-lt"/>
              <a:buAutoNum type="arabicPeriod"/>
            </a:pPr>
            <a:endParaRPr lang="fr-FR" b="1" dirty="0">
              <a:solidFill>
                <a:schemeClr val="tx1">
                  <a:lumMod val="85000"/>
                  <a:lumOff val="15000"/>
                </a:schemeClr>
              </a:solidFill>
            </a:endParaRPr>
          </a:p>
          <a:p>
            <a:pPr marL="0" indent="0">
              <a:buNone/>
            </a:pPr>
            <a:endParaRPr lang="fr-FR" b="1" dirty="0">
              <a:solidFill>
                <a:schemeClr val="tx1">
                  <a:lumMod val="85000"/>
                  <a:lumOff val="15000"/>
                </a:schemeClr>
              </a:solidFill>
            </a:endParaRPr>
          </a:p>
        </p:txBody>
      </p:sp>
      <p:sp>
        <p:nvSpPr>
          <p:cNvPr id="4" name="Rectangle 3"/>
          <p:cNvSpPr/>
          <p:nvPr/>
        </p:nvSpPr>
        <p:spPr>
          <a:xfrm>
            <a:off x="30032" y="838200"/>
            <a:ext cx="9067800" cy="4571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p:cNvSpPr txBox="1">
            <a:spLocks/>
          </p:cNvSpPr>
          <p:nvPr/>
        </p:nvSpPr>
        <p:spPr>
          <a:xfrm>
            <a:off x="180700" y="-76200"/>
            <a:ext cx="8963300" cy="944721"/>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b="1" dirty="0">
                <a:solidFill>
                  <a:srgbClr val="B80000"/>
                </a:solidFill>
              </a:rPr>
              <a:t>Parallelization Strategy</a:t>
            </a:r>
          </a:p>
        </p:txBody>
      </p:sp>
    </p:spTree>
    <p:extLst>
      <p:ext uri="{BB962C8B-B14F-4D97-AF65-F5344CB8AC3E}">
        <p14:creationId xmlns:p14="http://schemas.microsoft.com/office/powerpoint/2010/main" val="54279706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1" name="Rectangle 3"/>
          <p:cNvSpPr>
            <a:spLocks noGrp="1" noChangeArrowheads="1"/>
          </p:cNvSpPr>
          <p:nvPr>
            <p:ph type="body" idx="1"/>
          </p:nvPr>
        </p:nvSpPr>
        <p:spPr>
          <a:xfrm>
            <a:off x="152400" y="914400"/>
            <a:ext cx="8839200" cy="5867400"/>
          </a:xfrm>
        </p:spPr>
        <p:txBody>
          <a:bodyPr>
            <a:normAutofit lnSpcReduction="10000"/>
          </a:bodyPr>
          <a:lstStyle/>
          <a:p>
            <a:pPr algn="just"/>
            <a:r>
              <a:rPr lang="en-GB" dirty="0"/>
              <a:t>The </a:t>
            </a:r>
            <a:r>
              <a:rPr lang="en-GB" b="1" dirty="0">
                <a:solidFill>
                  <a:srgbClr val="2C14DE"/>
                </a:solidFill>
              </a:rPr>
              <a:t>first step </a:t>
            </a:r>
            <a:r>
              <a:rPr lang="en-GB" dirty="0"/>
              <a:t>in </a:t>
            </a:r>
            <a:r>
              <a:rPr lang="en-GB" b="1" dirty="0"/>
              <a:t>developing</a:t>
            </a:r>
            <a:r>
              <a:rPr lang="en-GB" dirty="0"/>
              <a:t> </a:t>
            </a:r>
            <a:r>
              <a:rPr lang="en-GB" b="1" dirty="0"/>
              <a:t>parallel application </a:t>
            </a:r>
            <a:r>
              <a:rPr lang="en-GB" dirty="0"/>
              <a:t>is to </a:t>
            </a:r>
            <a:r>
              <a:rPr lang="en-GB" b="1" u="sng" dirty="0">
                <a:solidFill>
                  <a:srgbClr val="2C14DE"/>
                </a:solidFill>
              </a:rPr>
              <a:t>Understand the Problem </a:t>
            </a:r>
            <a:r>
              <a:rPr lang="en-GB" b="1" dirty="0"/>
              <a:t>(</a:t>
            </a:r>
            <a:r>
              <a:rPr lang="en-GB" dirty="0"/>
              <a:t>that you </a:t>
            </a:r>
            <a:r>
              <a:rPr lang="en-GB" b="1" dirty="0"/>
              <a:t>wish to solve)</a:t>
            </a:r>
          </a:p>
          <a:p>
            <a:endParaRPr lang="en-GB" sz="3000" dirty="0"/>
          </a:p>
          <a:p>
            <a:pPr algn="just"/>
            <a:r>
              <a:rPr lang="en-GB" b="1" dirty="0"/>
              <a:t>Starting</a:t>
            </a:r>
            <a:r>
              <a:rPr lang="en-GB" dirty="0"/>
              <a:t> with a </a:t>
            </a:r>
            <a:r>
              <a:rPr lang="en-GB" b="1" dirty="0">
                <a:solidFill>
                  <a:srgbClr val="D20000"/>
                </a:solidFill>
              </a:rPr>
              <a:t>serial program </a:t>
            </a:r>
            <a:r>
              <a:rPr lang="en-GB" dirty="0">
                <a:sym typeface="Wingdings" panose="05000000000000000000" pitchFamily="2" charset="2"/>
              </a:rPr>
              <a:t> </a:t>
            </a:r>
            <a:r>
              <a:rPr lang="en-GB" b="1" dirty="0">
                <a:solidFill>
                  <a:srgbClr val="2C14DE"/>
                </a:solidFill>
              </a:rPr>
              <a:t>Understanding</a:t>
            </a:r>
            <a:r>
              <a:rPr lang="en-GB" dirty="0">
                <a:solidFill>
                  <a:srgbClr val="2C14DE"/>
                </a:solidFill>
              </a:rPr>
              <a:t> </a:t>
            </a:r>
            <a:r>
              <a:rPr lang="en-GB" dirty="0"/>
              <a:t>the </a:t>
            </a:r>
            <a:r>
              <a:rPr lang="en-GB" b="1" dirty="0">
                <a:solidFill>
                  <a:srgbClr val="2C14DE"/>
                </a:solidFill>
              </a:rPr>
              <a:t>existing code</a:t>
            </a:r>
          </a:p>
          <a:p>
            <a:endParaRPr lang="fr-FR" sz="3000" dirty="0"/>
          </a:p>
          <a:p>
            <a:pPr algn="just"/>
            <a:r>
              <a:rPr lang="en-GB" dirty="0"/>
              <a:t>The </a:t>
            </a:r>
            <a:r>
              <a:rPr lang="en-GB" b="1" dirty="0">
                <a:solidFill>
                  <a:srgbClr val="D20000"/>
                </a:solidFill>
              </a:rPr>
              <a:t>first decision </a:t>
            </a:r>
            <a:r>
              <a:rPr lang="en-GB" dirty="0">
                <a:sym typeface="Wingdings" panose="05000000000000000000" pitchFamily="2" charset="2"/>
              </a:rPr>
              <a:t> </a:t>
            </a:r>
            <a:r>
              <a:rPr lang="en-GB" dirty="0"/>
              <a:t>Whether or </a:t>
            </a:r>
            <a:r>
              <a:rPr lang="en-GB" b="1" dirty="0">
                <a:solidFill>
                  <a:srgbClr val="D20000"/>
                </a:solidFill>
              </a:rPr>
              <a:t>not</a:t>
            </a:r>
            <a:r>
              <a:rPr lang="en-GB" dirty="0"/>
              <a:t> the </a:t>
            </a:r>
            <a:r>
              <a:rPr lang="en-GB" b="1" dirty="0">
                <a:solidFill>
                  <a:srgbClr val="D20000"/>
                </a:solidFill>
              </a:rPr>
              <a:t>problem</a:t>
            </a:r>
            <a:r>
              <a:rPr lang="en-GB" dirty="0"/>
              <a:t> is </a:t>
            </a:r>
            <a:r>
              <a:rPr lang="en-GB" b="1" dirty="0">
                <a:solidFill>
                  <a:srgbClr val="D20000"/>
                </a:solidFill>
              </a:rPr>
              <a:t>suitable</a:t>
            </a:r>
            <a:r>
              <a:rPr lang="en-GB" dirty="0"/>
              <a:t> for </a:t>
            </a:r>
            <a:r>
              <a:rPr lang="en-GB" b="1" dirty="0"/>
              <a:t>parallelization</a:t>
            </a:r>
            <a:r>
              <a:rPr lang="en-GB" dirty="0"/>
              <a:t>?</a:t>
            </a:r>
          </a:p>
          <a:p>
            <a:pPr lvl="1" algn="just"/>
            <a:r>
              <a:rPr lang="en-GB" b="1" i="1" dirty="0"/>
              <a:t>Code Dependencies</a:t>
            </a:r>
          </a:p>
          <a:p>
            <a:pPr lvl="1" algn="just"/>
            <a:r>
              <a:rPr lang="en-GB" b="1" i="1" dirty="0"/>
              <a:t>Communication</a:t>
            </a:r>
          </a:p>
          <a:p>
            <a:pPr lvl="1" algn="just"/>
            <a:r>
              <a:rPr lang="en-GB" b="1" i="1" dirty="0"/>
              <a:t>Synchronization</a:t>
            </a:r>
            <a:endParaRPr lang="fr-FR" b="1" i="1" dirty="0"/>
          </a:p>
        </p:txBody>
      </p:sp>
      <p:sp>
        <p:nvSpPr>
          <p:cNvPr id="4" name="Rectangle 3"/>
          <p:cNvSpPr/>
          <p:nvPr/>
        </p:nvSpPr>
        <p:spPr>
          <a:xfrm>
            <a:off x="30032" y="838200"/>
            <a:ext cx="9067800" cy="4571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p:cNvSpPr>
            <a:spLocks noGrp="1"/>
          </p:cNvSpPr>
          <p:nvPr>
            <p:ph type="title"/>
          </p:nvPr>
        </p:nvSpPr>
        <p:spPr>
          <a:xfrm>
            <a:off x="30032" y="0"/>
            <a:ext cx="9077524" cy="792162"/>
          </a:xfrm>
        </p:spPr>
        <p:txBody>
          <a:bodyPr>
            <a:normAutofit/>
          </a:bodyPr>
          <a:lstStyle/>
          <a:p>
            <a:r>
              <a:rPr lang="en-US" b="1" dirty="0">
                <a:solidFill>
                  <a:srgbClr val="B80000"/>
                </a:solidFill>
              </a:rPr>
              <a:t>1. Problem Understanding</a:t>
            </a:r>
          </a:p>
        </p:txBody>
      </p:sp>
    </p:spTree>
    <p:extLst>
      <p:ext uri="{BB962C8B-B14F-4D97-AF65-F5344CB8AC3E}">
        <p14:creationId xmlns:p14="http://schemas.microsoft.com/office/powerpoint/2010/main" val="356739330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3" name="Rectangle 3"/>
          <p:cNvSpPr>
            <a:spLocks noGrp="1" noChangeArrowheads="1"/>
          </p:cNvSpPr>
          <p:nvPr>
            <p:ph type="body" idx="1"/>
          </p:nvPr>
        </p:nvSpPr>
        <p:spPr>
          <a:xfrm>
            <a:off x="144332" y="929957"/>
            <a:ext cx="8839200" cy="5791200"/>
          </a:xfrm>
        </p:spPr>
        <p:txBody>
          <a:bodyPr>
            <a:normAutofit lnSpcReduction="10000"/>
          </a:bodyPr>
          <a:lstStyle/>
          <a:p>
            <a:pPr algn="just"/>
            <a:r>
              <a:rPr lang="en-GB" b="1" dirty="0">
                <a:solidFill>
                  <a:srgbClr val="2C14DE"/>
                </a:solidFill>
              </a:rPr>
              <a:t>Know where most of the real work is being done</a:t>
            </a:r>
            <a:r>
              <a:rPr lang="en-GB" dirty="0"/>
              <a:t>. (</a:t>
            </a:r>
            <a:r>
              <a:rPr lang="en-GB" i="1" dirty="0"/>
              <a:t>The majority of </a:t>
            </a:r>
            <a:r>
              <a:rPr lang="en-GB" b="1" i="1" dirty="0"/>
              <a:t>scientific</a:t>
            </a:r>
            <a:r>
              <a:rPr lang="en-GB" i="1" dirty="0"/>
              <a:t> and </a:t>
            </a:r>
            <a:r>
              <a:rPr lang="en-GB" b="1" i="1" dirty="0"/>
              <a:t>technical</a:t>
            </a:r>
            <a:r>
              <a:rPr lang="en-GB" i="1" dirty="0"/>
              <a:t> </a:t>
            </a:r>
            <a:r>
              <a:rPr lang="en-GB" b="1" i="1" dirty="0"/>
              <a:t>programs</a:t>
            </a:r>
            <a:r>
              <a:rPr lang="en-GB" i="1" dirty="0"/>
              <a:t> usually </a:t>
            </a:r>
            <a:r>
              <a:rPr lang="en-GB" b="1" i="1" dirty="0"/>
              <a:t>accomplish</a:t>
            </a:r>
            <a:r>
              <a:rPr lang="en-GB" i="1" dirty="0"/>
              <a:t> </a:t>
            </a:r>
            <a:r>
              <a:rPr lang="en-GB" b="1" i="1" dirty="0"/>
              <a:t>most of their work </a:t>
            </a:r>
            <a:r>
              <a:rPr lang="en-GB" i="1" dirty="0"/>
              <a:t>in a </a:t>
            </a:r>
            <a:r>
              <a:rPr lang="en-GB" b="1" i="1" dirty="0"/>
              <a:t>few places</a:t>
            </a:r>
            <a:r>
              <a:rPr lang="en-GB" dirty="0"/>
              <a:t>.)</a:t>
            </a:r>
          </a:p>
          <a:p>
            <a:endParaRPr lang="fr-FR" dirty="0"/>
          </a:p>
          <a:p>
            <a:r>
              <a:rPr lang="en-GB" b="1" dirty="0">
                <a:solidFill>
                  <a:srgbClr val="2C14DE"/>
                </a:solidFill>
              </a:rPr>
              <a:t>Profilers</a:t>
            </a:r>
            <a:r>
              <a:rPr lang="en-GB" dirty="0"/>
              <a:t> and </a:t>
            </a:r>
            <a:r>
              <a:rPr lang="en-GB" b="1" u="sng" dirty="0">
                <a:solidFill>
                  <a:srgbClr val="2C14DE"/>
                </a:solidFill>
              </a:rPr>
              <a:t>performance analysis tools </a:t>
            </a:r>
            <a:r>
              <a:rPr lang="en-GB" dirty="0"/>
              <a:t>can help here </a:t>
            </a:r>
          </a:p>
          <a:p>
            <a:endParaRPr lang="fr-FR" dirty="0"/>
          </a:p>
          <a:p>
            <a:pPr algn="just"/>
            <a:r>
              <a:rPr lang="en-GB" b="1" dirty="0">
                <a:solidFill>
                  <a:srgbClr val="B80000"/>
                </a:solidFill>
              </a:rPr>
              <a:t>Focus</a:t>
            </a:r>
            <a:r>
              <a:rPr lang="en-GB" dirty="0">
                <a:solidFill>
                  <a:srgbClr val="B80000"/>
                </a:solidFill>
              </a:rPr>
              <a:t> </a:t>
            </a:r>
            <a:r>
              <a:rPr lang="en-GB" dirty="0"/>
              <a:t>on </a:t>
            </a:r>
            <a:r>
              <a:rPr lang="en-GB" b="1" dirty="0">
                <a:solidFill>
                  <a:srgbClr val="2C14DE"/>
                </a:solidFill>
              </a:rPr>
              <a:t>parallelizing</a:t>
            </a:r>
            <a:r>
              <a:rPr lang="en-GB" dirty="0"/>
              <a:t> the </a:t>
            </a:r>
            <a:r>
              <a:rPr lang="en-GB" b="1" dirty="0">
                <a:solidFill>
                  <a:srgbClr val="B80000"/>
                </a:solidFill>
              </a:rPr>
              <a:t>hotspots</a:t>
            </a:r>
            <a:r>
              <a:rPr lang="en-GB" dirty="0">
                <a:solidFill>
                  <a:srgbClr val="B80000"/>
                </a:solidFill>
              </a:rPr>
              <a:t> </a:t>
            </a:r>
            <a:r>
              <a:rPr lang="en-GB" dirty="0"/>
              <a:t>and </a:t>
            </a:r>
            <a:r>
              <a:rPr lang="en-GB" dirty="0">
                <a:solidFill>
                  <a:srgbClr val="2C14DE"/>
                </a:solidFill>
              </a:rPr>
              <a:t>ig</a:t>
            </a:r>
            <a:r>
              <a:rPr lang="en-GB" b="1" dirty="0">
                <a:solidFill>
                  <a:srgbClr val="2C14DE"/>
                </a:solidFill>
              </a:rPr>
              <a:t>nore those sections</a:t>
            </a:r>
            <a:r>
              <a:rPr lang="en-GB" dirty="0">
                <a:solidFill>
                  <a:srgbClr val="2C14DE"/>
                </a:solidFill>
              </a:rPr>
              <a:t> </a:t>
            </a:r>
            <a:r>
              <a:rPr lang="en-GB" dirty="0"/>
              <a:t>of the program that </a:t>
            </a:r>
            <a:r>
              <a:rPr lang="en-GB" b="1" dirty="0">
                <a:solidFill>
                  <a:srgbClr val="2C14DE"/>
                </a:solidFill>
              </a:rPr>
              <a:t>account for little</a:t>
            </a:r>
            <a:r>
              <a:rPr lang="en-GB" dirty="0">
                <a:solidFill>
                  <a:srgbClr val="2C14DE"/>
                </a:solidFill>
              </a:rPr>
              <a:t> </a:t>
            </a:r>
            <a:r>
              <a:rPr lang="en-GB" b="1" dirty="0"/>
              <a:t>CPU</a:t>
            </a:r>
            <a:r>
              <a:rPr lang="en-GB" dirty="0">
                <a:solidFill>
                  <a:srgbClr val="2C14DE"/>
                </a:solidFill>
              </a:rPr>
              <a:t> </a:t>
            </a:r>
            <a:r>
              <a:rPr lang="en-GB" b="1" dirty="0"/>
              <a:t>usage</a:t>
            </a:r>
            <a:r>
              <a:rPr lang="en-GB" dirty="0"/>
              <a:t>.</a:t>
            </a:r>
            <a:endParaRPr lang="fr-FR" dirty="0"/>
          </a:p>
        </p:txBody>
      </p:sp>
      <p:sp>
        <p:nvSpPr>
          <p:cNvPr id="4" name="Rectangle 3"/>
          <p:cNvSpPr/>
          <p:nvPr/>
        </p:nvSpPr>
        <p:spPr>
          <a:xfrm>
            <a:off x="30032" y="838200"/>
            <a:ext cx="9067800" cy="4571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30032" y="0"/>
            <a:ext cx="9077524" cy="792162"/>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b="1" dirty="0">
                <a:solidFill>
                  <a:srgbClr val="B80000"/>
                </a:solidFill>
              </a:rPr>
              <a:t>1. (a) Identify the Programs hot-spots</a:t>
            </a:r>
          </a:p>
        </p:txBody>
      </p:sp>
    </p:spTree>
    <p:extLst>
      <p:ext uri="{BB962C8B-B14F-4D97-AF65-F5344CB8AC3E}">
        <p14:creationId xmlns:p14="http://schemas.microsoft.com/office/powerpoint/2010/main" val="225635528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7" name="Rectangle 3"/>
          <p:cNvSpPr>
            <a:spLocks noGrp="1" noChangeArrowheads="1"/>
          </p:cNvSpPr>
          <p:nvPr>
            <p:ph type="body" idx="1"/>
          </p:nvPr>
        </p:nvSpPr>
        <p:spPr>
          <a:xfrm>
            <a:off x="30032" y="1066800"/>
            <a:ext cx="9113968" cy="5714999"/>
          </a:xfrm>
        </p:spPr>
        <p:txBody>
          <a:bodyPr/>
          <a:lstStyle/>
          <a:p>
            <a:r>
              <a:rPr lang="en-GB" dirty="0"/>
              <a:t>Identify </a:t>
            </a:r>
            <a:r>
              <a:rPr lang="en-GB" b="1" dirty="0">
                <a:solidFill>
                  <a:srgbClr val="2C14DE"/>
                </a:solidFill>
              </a:rPr>
              <a:t>areas</a:t>
            </a:r>
            <a:r>
              <a:rPr lang="en-GB" dirty="0"/>
              <a:t> that are </a:t>
            </a:r>
            <a:r>
              <a:rPr lang="en-GB" b="1" dirty="0">
                <a:solidFill>
                  <a:srgbClr val="2C14DE"/>
                </a:solidFill>
              </a:rPr>
              <a:t>unjustly slow</a:t>
            </a:r>
            <a:r>
              <a:rPr lang="en-GB" dirty="0"/>
              <a:t>? </a:t>
            </a:r>
          </a:p>
          <a:p>
            <a:pPr lvl="1"/>
            <a:r>
              <a:rPr lang="en-GB" sz="3000" dirty="0"/>
              <a:t>Example: </a:t>
            </a:r>
            <a:r>
              <a:rPr lang="en-GB" sz="3000" b="1" dirty="0"/>
              <a:t>I/O is usually something that slows </a:t>
            </a:r>
            <a:r>
              <a:rPr lang="en-GB" sz="3000" dirty="0"/>
              <a:t>a program</a:t>
            </a:r>
          </a:p>
          <a:p>
            <a:endParaRPr lang="fr-FR" dirty="0"/>
          </a:p>
          <a:p>
            <a:pPr algn="just"/>
            <a:r>
              <a:rPr lang="en-GB" b="1" dirty="0">
                <a:solidFill>
                  <a:srgbClr val="D20000"/>
                </a:solidFill>
              </a:rPr>
              <a:t>Potential Solutions:</a:t>
            </a:r>
          </a:p>
          <a:p>
            <a:pPr lvl="1" algn="just"/>
            <a:r>
              <a:rPr lang="en-GB" sz="3000" b="1" dirty="0">
                <a:solidFill>
                  <a:srgbClr val="2C14DE"/>
                </a:solidFill>
              </a:rPr>
              <a:t>Restructure</a:t>
            </a:r>
            <a:r>
              <a:rPr lang="en-GB" sz="3000" b="1" dirty="0"/>
              <a:t> the </a:t>
            </a:r>
            <a:r>
              <a:rPr lang="en-GB" sz="3000" b="1" dirty="0">
                <a:solidFill>
                  <a:srgbClr val="2C14DE"/>
                </a:solidFill>
              </a:rPr>
              <a:t>program </a:t>
            </a:r>
          </a:p>
          <a:p>
            <a:pPr lvl="1" algn="just"/>
            <a:r>
              <a:rPr lang="en-GB" sz="3000" b="1" dirty="0">
                <a:solidFill>
                  <a:srgbClr val="2C14DE"/>
                </a:solidFill>
              </a:rPr>
              <a:t>Use</a:t>
            </a:r>
            <a:r>
              <a:rPr lang="en-GB" sz="3000" b="1" dirty="0"/>
              <a:t> a </a:t>
            </a:r>
            <a:r>
              <a:rPr lang="en-GB" sz="3000" b="1" dirty="0">
                <a:solidFill>
                  <a:srgbClr val="2C14DE"/>
                </a:solidFill>
              </a:rPr>
              <a:t>different algorithm </a:t>
            </a:r>
          </a:p>
          <a:p>
            <a:pPr lvl="1"/>
            <a:r>
              <a:rPr lang="en-GB" sz="3000" b="1" dirty="0">
                <a:solidFill>
                  <a:srgbClr val="2C14DE"/>
                </a:solidFill>
              </a:rPr>
              <a:t>Overlap</a:t>
            </a:r>
            <a:r>
              <a:rPr lang="en-GB" sz="3000" b="1" dirty="0"/>
              <a:t> the </a:t>
            </a:r>
            <a:r>
              <a:rPr lang="en-GB" sz="3000" b="1" dirty="0">
                <a:solidFill>
                  <a:srgbClr val="2C14DE"/>
                </a:solidFill>
              </a:rPr>
              <a:t>communication</a:t>
            </a:r>
            <a:r>
              <a:rPr lang="en-GB" sz="3000" b="1" dirty="0"/>
              <a:t> </a:t>
            </a:r>
            <a:r>
              <a:rPr lang="en-GB" sz="3000" b="1" u="sng" dirty="0">
                <a:solidFill>
                  <a:srgbClr val="2C14DE"/>
                </a:solidFill>
              </a:rPr>
              <a:t>with computation</a:t>
            </a:r>
            <a:endParaRPr lang="fr-FR" sz="3000" b="1" u="sng" dirty="0">
              <a:solidFill>
                <a:srgbClr val="2C14DE"/>
              </a:solidFill>
            </a:endParaRPr>
          </a:p>
        </p:txBody>
      </p:sp>
      <p:sp>
        <p:nvSpPr>
          <p:cNvPr id="4" name="Rectangle 3"/>
          <p:cNvSpPr/>
          <p:nvPr/>
        </p:nvSpPr>
        <p:spPr>
          <a:xfrm>
            <a:off x="30032" y="838200"/>
            <a:ext cx="9067800" cy="4571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p:cNvSpPr txBox="1">
            <a:spLocks/>
          </p:cNvSpPr>
          <p:nvPr/>
        </p:nvSpPr>
        <p:spPr>
          <a:xfrm>
            <a:off x="30032" y="0"/>
            <a:ext cx="9077524" cy="792162"/>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b="1" dirty="0">
                <a:solidFill>
                  <a:srgbClr val="B80000"/>
                </a:solidFill>
              </a:rPr>
              <a:t>1. (a) Identify the Programs hot-spots</a:t>
            </a:r>
          </a:p>
        </p:txBody>
      </p:sp>
    </p:spTree>
    <p:extLst>
      <p:ext uri="{BB962C8B-B14F-4D97-AF65-F5344CB8AC3E}">
        <p14:creationId xmlns:p14="http://schemas.microsoft.com/office/powerpoint/2010/main" val="389809581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9" name="Rectangle 3"/>
          <p:cNvSpPr>
            <a:spLocks noGrp="1" noChangeArrowheads="1"/>
          </p:cNvSpPr>
          <p:nvPr>
            <p:ph type="body" idx="1"/>
          </p:nvPr>
        </p:nvSpPr>
        <p:spPr>
          <a:xfrm>
            <a:off x="304800" y="990600"/>
            <a:ext cx="8686800" cy="5715000"/>
          </a:xfrm>
        </p:spPr>
        <p:txBody>
          <a:bodyPr>
            <a:normAutofit/>
          </a:bodyPr>
          <a:lstStyle/>
          <a:p>
            <a:pPr marL="514350" indent="-514350">
              <a:spcBef>
                <a:spcPts val="1400"/>
              </a:spcBef>
              <a:buFont typeface="+mj-lt"/>
              <a:buAutoNum type="arabicPeriod"/>
            </a:pPr>
            <a:r>
              <a:rPr lang="en-GB" b="1" dirty="0">
                <a:solidFill>
                  <a:schemeClr val="bg1">
                    <a:lumMod val="85000"/>
                  </a:schemeClr>
                </a:solidFill>
              </a:rPr>
              <a:t>Problem Understanding</a:t>
            </a:r>
          </a:p>
          <a:p>
            <a:pPr marL="514350" indent="-514350">
              <a:spcBef>
                <a:spcPts val="1400"/>
              </a:spcBef>
              <a:buFont typeface="+mj-lt"/>
              <a:buAutoNum type="arabicPeriod"/>
            </a:pPr>
            <a:r>
              <a:rPr lang="en-GB" b="1" dirty="0">
                <a:solidFill>
                  <a:schemeClr val="tx1">
                    <a:lumMod val="95000"/>
                    <a:lumOff val="5000"/>
                  </a:schemeClr>
                </a:solidFill>
              </a:rPr>
              <a:t>Partitioning/Decomposition</a:t>
            </a:r>
          </a:p>
          <a:p>
            <a:pPr marL="514350" indent="-514350">
              <a:spcBef>
                <a:spcPts val="1400"/>
              </a:spcBef>
              <a:buFont typeface="+mj-lt"/>
              <a:buAutoNum type="arabicPeriod"/>
            </a:pPr>
            <a:r>
              <a:rPr lang="en-GB" b="1" dirty="0">
                <a:solidFill>
                  <a:schemeClr val="bg1">
                    <a:lumMod val="85000"/>
                  </a:schemeClr>
                </a:solidFill>
              </a:rPr>
              <a:t>Assignment</a:t>
            </a:r>
          </a:p>
          <a:p>
            <a:pPr marL="514350" indent="-514350">
              <a:spcBef>
                <a:spcPts val="1400"/>
              </a:spcBef>
              <a:buFont typeface="+mj-lt"/>
              <a:buAutoNum type="arabicPeriod"/>
            </a:pPr>
            <a:r>
              <a:rPr lang="en-GB" b="1" dirty="0">
                <a:solidFill>
                  <a:schemeClr val="bg1">
                    <a:lumMod val="85000"/>
                  </a:schemeClr>
                </a:solidFill>
              </a:rPr>
              <a:t>Orchestration</a:t>
            </a:r>
          </a:p>
          <a:p>
            <a:pPr marL="514350" indent="-514350">
              <a:spcBef>
                <a:spcPts val="1400"/>
              </a:spcBef>
              <a:buFont typeface="+mj-lt"/>
              <a:buAutoNum type="arabicPeriod"/>
            </a:pPr>
            <a:r>
              <a:rPr lang="en-GB" b="1" dirty="0">
                <a:solidFill>
                  <a:schemeClr val="bg1">
                    <a:lumMod val="85000"/>
                  </a:schemeClr>
                </a:solidFill>
              </a:rPr>
              <a:t>Mapping</a:t>
            </a:r>
          </a:p>
          <a:p>
            <a:pPr marL="514350" indent="-514350">
              <a:buFont typeface="+mj-lt"/>
              <a:buAutoNum type="arabicPeriod"/>
            </a:pPr>
            <a:endParaRPr lang="fr-FR" b="1" dirty="0">
              <a:solidFill>
                <a:schemeClr val="tx1">
                  <a:lumMod val="85000"/>
                  <a:lumOff val="15000"/>
                </a:schemeClr>
              </a:solidFill>
            </a:endParaRPr>
          </a:p>
          <a:p>
            <a:pPr marL="0" indent="0">
              <a:buNone/>
            </a:pPr>
            <a:endParaRPr lang="fr-FR" b="1" dirty="0">
              <a:solidFill>
                <a:schemeClr val="tx1">
                  <a:lumMod val="85000"/>
                  <a:lumOff val="15000"/>
                </a:schemeClr>
              </a:solidFill>
            </a:endParaRPr>
          </a:p>
        </p:txBody>
      </p:sp>
      <p:sp>
        <p:nvSpPr>
          <p:cNvPr id="4" name="Rectangle 3"/>
          <p:cNvSpPr/>
          <p:nvPr/>
        </p:nvSpPr>
        <p:spPr>
          <a:xfrm>
            <a:off x="30032" y="838200"/>
            <a:ext cx="9067800" cy="4571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p:cNvSpPr txBox="1">
            <a:spLocks/>
          </p:cNvSpPr>
          <p:nvPr/>
        </p:nvSpPr>
        <p:spPr>
          <a:xfrm>
            <a:off x="180700" y="-76200"/>
            <a:ext cx="8963300" cy="944721"/>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b="1" dirty="0">
                <a:solidFill>
                  <a:srgbClr val="B80000"/>
                </a:solidFill>
              </a:rPr>
              <a:t>Parallelization Strategy</a:t>
            </a:r>
          </a:p>
        </p:txBody>
      </p:sp>
    </p:spTree>
    <p:extLst>
      <p:ext uri="{BB962C8B-B14F-4D97-AF65-F5344CB8AC3E}">
        <p14:creationId xmlns:p14="http://schemas.microsoft.com/office/powerpoint/2010/main" val="216900024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5" name="Rectangle 3"/>
          <p:cNvSpPr>
            <a:spLocks noGrp="1" noChangeArrowheads="1"/>
          </p:cNvSpPr>
          <p:nvPr>
            <p:ph type="body" idx="1"/>
          </p:nvPr>
        </p:nvSpPr>
        <p:spPr>
          <a:xfrm>
            <a:off x="76200" y="838200"/>
            <a:ext cx="9067800" cy="5867400"/>
          </a:xfrm>
        </p:spPr>
        <p:txBody>
          <a:bodyPr>
            <a:normAutofit/>
          </a:bodyPr>
          <a:lstStyle/>
          <a:p>
            <a:pPr algn="just"/>
            <a:r>
              <a:rPr lang="en-US" b="1" dirty="0">
                <a:solidFill>
                  <a:srgbClr val="2C14DE"/>
                </a:solidFill>
              </a:rPr>
              <a:t>Divide</a:t>
            </a:r>
            <a:r>
              <a:rPr lang="en-US" dirty="0">
                <a:solidFill>
                  <a:srgbClr val="2C14DE"/>
                </a:solidFill>
              </a:rPr>
              <a:t> </a:t>
            </a:r>
            <a:r>
              <a:rPr lang="en-US" b="1" dirty="0">
                <a:solidFill>
                  <a:srgbClr val="2C14DE"/>
                </a:solidFill>
              </a:rPr>
              <a:t>work</a:t>
            </a:r>
            <a:r>
              <a:rPr lang="en-US" dirty="0">
                <a:solidFill>
                  <a:srgbClr val="2C14DE"/>
                </a:solidFill>
              </a:rPr>
              <a:t> </a:t>
            </a:r>
            <a:r>
              <a:rPr lang="en-US" dirty="0">
                <a:solidFill>
                  <a:schemeClr val="tx1">
                    <a:lumMod val="95000"/>
                    <a:lumOff val="5000"/>
                  </a:schemeClr>
                </a:solidFill>
              </a:rPr>
              <a:t>into </a:t>
            </a:r>
            <a:r>
              <a:rPr lang="en-GB" b="1" dirty="0">
                <a:solidFill>
                  <a:schemeClr val="tx1">
                    <a:lumMod val="95000"/>
                    <a:lumOff val="5000"/>
                  </a:schemeClr>
                </a:solidFill>
              </a:rPr>
              <a:t>discrete "</a:t>
            </a:r>
            <a:r>
              <a:rPr lang="en-GB" b="1" dirty="0">
                <a:solidFill>
                  <a:srgbClr val="D20000"/>
                </a:solidFill>
              </a:rPr>
              <a:t>chunks</a:t>
            </a:r>
            <a:r>
              <a:rPr lang="en-GB" b="1" dirty="0">
                <a:solidFill>
                  <a:schemeClr val="tx1">
                    <a:lumMod val="95000"/>
                    <a:lumOff val="5000"/>
                  </a:schemeClr>
                </a:solidFill>
              </a:rPr>
              <a:t>" </a:t>
            </a:r>
          </a:p>
          <a:p>
            <a:pPr algn="just"/>
            <a:r>
              <a:rPr lang="en-GB" dirty="0">
                <a:solidFill>
                  <a:schemeClr val="tx1">
                    <a:lumMod val="95000"/>
                    <a:lumOff val="5000"/>
                  </a:schemeClr>
                </a:solidFill>
              </a:rPr>
              <a:t>Broken </a:t>
            </a:r>
            <a:r>
              <a:rPr lang="en-GB" b="1" dirty="0">
                <a:solidFill>
                  <a:srgbClr val="D20000"/>
                </a:solidFill>
              </a:rPr>
              <a:t>chunks</a:t>
            </a:r>
            <a:r>
              <a:rPr lang="en-GB" dirty="0">
                <a:solidFill>
                  <a:srgbClr val="D20000"/>
                </a:solidFill>
              </a:rPr>
              <a:t> </a:t>
            </a:r>
            <a:r>
              <a:rPr lang="en-GB" dirty="0">
                <a:solidFill>
                  <a:schemeClr val="tx1">
                    <a:lumMod val="95000"/>
                    <a:lumOff val="5000"/>
                  </a:schemeClr>
                </a:solidFill>
              </a:rPr>
              <a:t>can be </a:t>
            </a:r>
            <a:r>
              <a:rPr lang="en-GB" b="1" dirty="0">
                <a:solidFill>
                  <a:srgbClr val="2C14DE"/>
                </a:solidFill>
              </a:rPr>
              <a:t>assigned</a:t>
            </a:r>
            <a:r>
              <a:rPr lang="en-GB" b="1" dirty="0">
                <a:solidFill>
                  <a:schemeClr val="tx1">
                    <a:lumMod val="95000"/>
                    <a:lumOff val="5000"/>
                  </a:schemeClr>
                </a:solidFill>
              </a:rPr>
              <a:t> </a:t>
            </a:r>
            <a:r>
              <a:rPr lang="en-GB" dirty="0">
                <a:solidFill>
                  <a:schemeClr val="tx1">
                    <a:lumMod val="95000"/>
                    <a:lumOff val="5000"/>
                  </a:schemeClr>
                </a:solidFill>
              </a:rPr>
              <a:t>to </a:t>
            </a:r>
            <a:r>
              <a:rPr lang="en-GB" b="1" dirty="0">
                <a:solidFill>
                  <a:srgbClr val="2C14DE"/>
                </a:solidFill>
              </a:rPr>
              <a:t>specific tasks</a:t>
            </a:r>
          </a:p>
          <a:p>
            <a:pPr algn="just"/>
            <a:r>
              <a:rPr lang="en-US" b="1" dirty="0">
                <a:solidFill>
                  <a:srgbClr val="2C14DE"/>
                </a:solidFill>
              </a:rPr>
              <a:t>Tasks</a:t>
            </a:r>
            <a:r>
              <a:rPr lang="en-US" dirty="0">
                <a:solidFill>
                  <a:schemeClr val="tx1">
                    <a:lumMod val="95000"/>
                    <a:lumOff val="5000"/>
                  </a:schemeClr>
                </a:solidFill>
              </a:rPr>
              <a:t> could be </a:t>
            </a:r>
            <a:r>
              <a:rPr lang="en-US" b="1" u="sng" dirty="0">
                <a:solidFill>
                  <a:srgbClr val="2C14DE"/>
                </a:solidFill>
              </a:rPr>
              <a:t>executed concurrently </a:t>
            </a:r>
            <a:endParaRPr lang="en-GB" b="1" u="sng" dirty="0">
              <a:solidFill>
                <a:srgbClr val="2C14DE"/>
              </a:solidFill>
            </a:endParaRPr>
          </a:p>
          <a:p>
            <a:pPr algn="just"/>
            <a:r>
              <a:rPr lang="en-GB" b="1" u="sng" dirty="0">
                <a:solidFill>
                  <a:srgbClr val="2C14DE"/>
                </a:solidFill>
              </a:rPr>
              <a:t>Decomposition</a:t>
            </a:r>
            <a:r>
              <a:rPr lang="en-GB" b="1" dirty="0">
                <a:solidFill>
                  <a:schemeClr val="tx1">
                    <a:lumMod val="95000"/>
                    <a:lumOff val="5000"/>
                  </a:schemeClr>
                </a:solidFill>
              </a:rPr>
              <a:t>: (1) </a:t>
            </a:r>
            <a:r>
              <a:rPr lang="en-GB" b="1" dirty="0">
                <a:solidFill>
                  <a:srgbClr val="D20000"/>
                </a:solidFill>
              </a:rPr>
              <a:t>Domain decomposition           </a:t>
            </a:r>
            <a:r>
              <a:rPr lang="en-GB" b="1" dirty="0">
                <a:solidFill>
                  <a:schemeClr val="tx1">
                    <a:lumMod val="95000"/>
                    <a:lumOff val="5000"/>
                  </a:schemeClr>
                </a:solidFill>
              </a:rPr>
              <a:t>(2) </a:t>
            </a:r>
            <a:r>
              <a:rPr lang="en-GB" b="1" dirty="0">
                <a:solidFill>
                  <a:srgbClr val="D20000"/>
                </a:solidFill>
              </a:rPr>
              <a:t>Functional decomposition </a:t>
            </a:r>
            <a:endParaRPr lang="fr-FR" dirty="0"/>
          </a:p>
          <a:p>
            <a:r>
              <a:rPr lang="en-GB" b="1" dirty="0">
                <a:solidFill>
                  <a:srgbClr val="C00000"/>
                </a:solidFill>
              </a:rPr>
              <a:t>Decomposition </a:t>
            </a:r>
            <a:r>
              <a:rPr lang="en-US" b="1" dirty="0">
                <a:solidFill>
                  <a:srgbClr val="C00000"/>
                </a:solidFill>
              </a:rPr>
              <a:t>Granularity:</a:t>
            </a:r>
          </a:p>
          <a:p>
            <a:pPr lvl="1"/>
            <a:r>
              <a:rPr lang="en-US" b="1" dirty="0">
                <a:solidFill>
                  <a:srgbClr val="2C14DE"/>
                </a:solidFill>
              </a:rPr>
              <a:t>Fine-grain</a:t>
            </a:r>
            <a:r>
              <a:rPr lang="en-US" b="1" dirty="0"/>
              <a:t>: large number of small tasks </a:t>
            </a:r>
          </a:p>
          <a:p>
            <a:pPr lvl="1"/>
            <a:r>
              <a:rPr lang="en-US" b="1" dirty="0">
                <a:solidFill>
                  <a:srgbClr val="2C14DE"/>
                </a:solidFill>
              </a:rPr>
              <a:t>Coarse-grain</a:t>
            </a:r>
            <a:r>
              <a:rPr lang="en-US" b="1" dirty="0"/>
              <a:t>: small number of large tasks</a:t>
            </a:r>
          </a:p>
          <a:p>
            <a:pPr lvl="1"/>
            <a:endParaRPr lang="fr-FR" dirty="0"/>
          </a:p>
        </p:txBody>
      </p:sp>
      <p:sp>
        <p:nvSpPr>
          <p:cNvPr id="4" name="Rectangle 3"/>
          <p:cNvSpPr/>
          <p:nvPr/>
        </p:nvSpPr>
        <p:spPr>
          <a:xfrm>
            <a:off x="30032" y="838200"/>
            <a:ext cx="9067800" cy="4571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p:cNvSpPr txBox="1">
            <a:spLocks/>
          </p:cNvSpPr>
          <p:nvPr/>
        </p:nvSpPr>
        <p:spPr>
          <a:xfrm>
            <a:off x="30032" y="0"/>
            <a:ext cx="9077524" cy="792162"/>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spcBef>
                <a:spcPts val="1400"/>
              </a:spcBef>
            </a:pPr>
            <a:r>
              <a:rPr lang="en-US" b="1" dirty="0">
                <a:solidFill>
                  <a:srgbClr val="B80000"/>
                </a:solidFill>
              </a:rPr>
              <a:t>2. </a:t>
            </a:r>
            <a:r>
              <a:rPr lang="en-GB" b="1" dirty="0">
                <a:solidFill>
                  <a:srgbClr val="B80000"/>
                </a:solidFill>
              </a:rPr>
              <a:t>Partitioning/Decomposition</a:t>
            </a:r>
          </a:p>
        </p:txBody>
      </p:sp>
      <p:graphicFrame>
        <p:nvGraphicFramePr>
          <p:cNvPr id="3" name="Table 2"/>
          <p:cNvGraphicFramePr>
            <a:graphicFrameLocks noGrp="1"/>
          </p:cNvGraphicFramePr>
          <p:nvPr>
            <p:extLst>
              <p:ext uri="{D42A27DB-BD31-4B8C-83A1-F6EECF244321}">
                <p14:modId xmlns:p14="http://schemas.microsoft.com/office/powerpoint/2010/main" val="2491376111"/>
              </p:ext>
            </p:extLst>
          </p:nvPr>
        </p:nvGraphicFramePr>
        <p:xfrm>
          <a:off x="1828800" y="5318760"/>
          <a:ext cx="1600200" cy="1463040"/>
        </p:xfrm>
        <a:graphic>
          <a:graphicData uri="http://schemas.openxmlformats.org/drawingml/2006/table">
            <a:tbl>
              <a:tblPr firstRow="1" bandRow="1">
                <a:tableStyleId>{5940675A-B579-460E-94D1-54222C63F5DA}</a:tableStyleId>
              </a:tblPr>
              <a:tblGrid>
                <a:gridCol w="400050">
                  <a:extLst>
                    <a:ext uri="{9D8B030D-6E8A-4147-A177-3AD203B41FA5}">
                      <a16:colId xmlns:a16="http://schemas.microsoft.com/office/drawing/2014/main" val="20000"/>
                    </a:ext>
                  </a:extLst>
                </a:gridCol>
                <a:gridCol w="400050">
                  <a:extLst>
                    <a:ext uri="{9D8B030D-6E8A-4147-A177-3AD203B41FA5}">
                      <a16:colId xmlns:a16="http://schemas.microsoft.com/office/drawing/2014/main" val="20001"/>
                    </a:ext>
                  </a:extLst>
                </a:gridCol>
                <a:gridCol w="400050">
                  <a:extLst>
                    <a:ext uri="{9D8B030D-6E8A-4147-A177-3AD203B41FA5}">
                      <a16:colId xmlns:a16="http://schemas.microsoft.com/office/drawing/2014/main" val="20002"/>
                    </a:ext>
                  </a:extLst>
                </a:gridCol>
                <a:gridCol w="400050">
                  <a:extLst>
                    <a:ext uri="{9D8B030D-6E8A-4147-A177-3AD203B41FA5}">
                      <a16:colId xmlns:a16="http://schemas.microsoft.com/office/drawing/2014/main" val="20003"/>
                    </a:ext>
                  </a:extLst>
                </a:gridCol>
              </a:tblGrid>
              <a:tr h="361950">
                <a:tc>
                  <a:txBody>
                    <a:bodyPr/>
                    <a:lstStyle/>
                    <a:p>
                      <a:endParaRPr lang="en-US" dirty="0">
                        <a:solidFill>
                          <a:schemeClr val="tx2">
                            <a:lumMod val="60000"/>
                            <a:lumOff val="40000"/>
                          </a:schemeClr>
                        </a:solidFill>
                      </a:endParaRPr>
                    </a:p>
                  </a:txBody>
                  <a:tcPr>
                    <a:solidFill>
                      <a:srgbClr val="00B0F0"/>
                    </a:solidFill>
                  </a:tcPr>
                </a:tc>
                <a:tc>
                  <a:txBody>
                    <a:bodyPr/>
                    <a:lstStyle/>
                    <a:p>
                      <a:endParaRPr lang="en-US" dirty="0">
                        <a:solidFill>
                          <a:schemeClr val="tx2">
                            <a:lumMod val="60000"/>
                            <a:lumOff val="40000"/>
                          </a:schemeClr>
                        </a:solidFill>
                      </a:endParaRPr>
                    </a:p>
                  </a:txBody>
                  <a:tcPr>
                    <a:solidFill>
                      <a:srgbClr val="00B0F0"/>
                    </a:solidFill>
                  </a:tcPr>
                </a:tc>
                <a:tc>
                  <a:txBody>
                    <a:bodyPr/>
                    <a:lstStyle/>
                    <a:p>
                      <a:endParaRPr lang="en-US" dirty="0">
                        <a:solidFill>
                          <a:schemeClr val="tx2">
                            <a:lumMod val="60000"/>
                            <a:lumOff val="40000"/>
                          </a:schemeClr>
                        </a:solidFill>
                      </a:endParaRPr>
                    </a:p>
                  </a:txBody>
                  <a:tcPr>
                    <a:solidFill>
                      <a:srgbClr val="00B0F0"/>
                    </a:solidFill>
                  </a:tcPr>
                </a:tc>
                <a:tc>
                  <a:txBody>
                    <a:bodyPr/>
                    <a:lstStyle/>
                    <a:p>
                      <a:endParaRPr lang="en-US" dirty="0">
                        <a:solidFill>
                          <a:schemeClr val="tx2">
                            <a:lumMod val="60000"/>
                            <a:lumOff val="40000"/>
                          </a:schemeClr>
                        </a:solidFill>
                      </a:endParaRPr>
                    </a:p>
                  </a:txBody>
                  <a:tcPr>
                    <a:solidFill>
                      <a:srgbClr val="00B0F0"/>
                    </a:solidFill>
                  </a:tcPr>
                </a:tc>
                <a:extLst>
                  <a:ext uri="{0D108BD9-81ED-4DB2-BD59-A6C34878D82A}">
                    <a16:rowId xmlns:a16="http://schemas.microsoft.com/office/drawing/2014/main" val="10000"/>
                  </a:ext>
                </a:extLst>
              </a:tr>
              <a:tr h="361950">
                <a:tc>
                  <a:txBody>
                    <a:bodyPr/>
                    <a:lstStyle/>
                    <a:p>
                      <a:endParaRPr lang="en-US" dirty="0"/>
                    </a:p>
                  </a:txBody>
                  <a:tcPr>
                    <a:solidFill>
                      <a:schemeClr val="accent4">
                        <a:lumMod val="60000"/>
                        <a:lumOff val="40000"/>
                      </a:schemeClr>
                    </a:solidFill>
                  </a:tcPr>
                </a:tc>
                <a:tc>
                  <a:txBody>
                    <a:bodyPr/>
                    <a:lstStyle/>
                    <a:p>
                      <a:endParaRPr lang="en-US"/>
                    </a:p>
                  </a:txBody>
                  <a:tcPr>
                    <a:solidFill>
                      <a:schemeClr val="accent4">
                        <a:lumMod val="60000"/>
                        <a:lumOff val="40000"/>
                      </a:schemeClr>
                    </a:solidFill>
                  </a:tcPr>
                </a:tc>
                <a:tc>
                  <a:txBody>
                    <a:bodyPr/>
                    <a:lstStyle/>
                    <a:p>
                      <a:endParaRPr lang="en-US"/>
                    </a:p>
                  </a:txBody>
                  <a:tcPr>
                    <a:solidFill>
                      <a:schemeClr val="accent4">
                        <a:lumMod val="60000"/>
                        <a:lumOff val="40000"/>
                      </a:schemeClr>
                    </a:solidFill>
                  </a:tcPr>
                </a:tc>
                <a:tc>
                  <a:txBody>
                    <a:bodyPr/>
                    <a:lstStyle/>
                    <a:p>
                      <a:endParaRPr lang="en-US" dirty="0"/>
                    </a:p>
                  </a:txBody>
                  <a:tcPr>
                    <a:solidFill>
                      <a:schemeClr val="accent4">
                        <a:lumMod val="60000"/>
                        <a:lumOff val="40000"/>
                      </a:schemeClr>
                    </a:solidFill>
                  </a:tcPr>
                </a:tc>
                <a:extLst>
                  <a:ext uri="{0D108BD9-81ED-4DB2-BD59-A6C34878D82A}">
                    <a16:rowId xmlns:a16="http://schemas.microsoft.com/office/drawing/2014/main" val="10001"/>
                  </a:ext>
                </a:extLst>
              </a:tr>
              <a:tr h="361950">
                <a:tc>
                  <a:txBody>
                    <a:bodyPr/>
                    <a:lstStyle/>
                    <a:p>
                      <a:endParaRPr lang="en-US"/>
                    </a:p>
                  </a:txBody>
                  <a:tcPr>
                    <a:solidFill>
                      <a:srgbClr val="FFC000"/>
                    </a:solidFill>
                  </a:tcPr>
                </a:tc>
                <a:tc>
                  <a:txBody>
                    <a:bodyPr/>
                    <a:lstStyle/>
                    <a:p>
                      <a:endParaRPr lang="en-US" dirty="0"/>
                    </a:p>
                  </a:txBody>
                  <a:tcPr>
                    <a:solidFill>
                      <a:srgbClr val="FFC000"/>
                    </a:solidFill>
                  </a:tcPr>
                </a:tc>
                <a:tc>
                  <a:txBody>
                    <a:bodyPr/>
                    <a:lstStyle/>
                    <a:p>
                      <a:endParaRPr lang="en-US"/>
                    </a:p>
                  </a:txBody>
                  <a:tcPr>
                    <a:solidFill>
                      <a:srgbClr val="FFC000"/>
                    </a:solidFill>
                  </a:tcPr>
                </a:tc>
                <a:tc>
                  <a:txBody>
                    <a:bodyPr/>
                    <a:lstStyle/>
                    <a:p>
                      <a:endParaRPr lang="en-US" dirty="0"/>
                    </a:p>
                  </a:txBody>
                  <a:tcPr>
                    <a:solidFill>
                      <a:srgbClr val="FFC000"/>
                    </a:solidFill>
                  </a:tcPr>
                </a:tc>
                <a:extLst>
                  <a:ext uri="{0D108BD9-81ED-4DB2-BD59-A6C34878D82A}">
                    <a16:rowId xmlns:a16="http://schemas.microsoft.com/office/drawing/2014/main" val="10002"/>
                  </a:ext>
                </a:extLst>
              </a:tr>
              <a:tr h="361950">
                <a:tc>
                  <a:txBody>
                    <a:bodyPr/>
                    <a:lstStyle/>
                    <a:p>
                      <a:endParaRPr lang="en-US"/>
                    </a:p>
                  </a:txBody>
                  <a:tcPr>
                    <a:solidFill>
                      <a:srgbClr val="FFC000"/>
                    </a:solidFill>
                  </a:tcPr>
                </a:tc>
                <a:tc>
                  <a:txBody>
                    <a:bodyPr/>
                    <a:lstStyle/>
                    <a:p>
                      <a:endParaRPr lang="en-US"/>
                    </a:p>
                  </a:txBody>
                  <a:tcPr>
                    <a:solidFill>
                      <a:srgbClr val="FFC000"/>
                    </a:solidFill>
                  </a:tcPr>
                </a:tc>
                <a:tc>
                  <a:txBody>
                    <a:bodyPr/>
                    <a:lstStyle/>
                    <a:p>
                      <a:endParaRPr lang="en-US"/>
                    </a:p>
                  </a:txBody>
                  <a:tcPr>
                    <a:solidFill>
                      <a:srgbClr val="FFC000"/>
                    </a:solidFill>
                  </a:tcPr>
                </a:tc>
                <a:tc>
                  <a:txBody>
                    <a:bodyPr/>
                    <a:lstStyle/>
                    <a:p>
                      <a:endParaRPr lang="en-US" dirty="0"/>
                    </a:p>
                  </a:txBody>
                  <a:tcPr>
                    <a:solidFill>
                      <a:srgbClr val="FFC000"/>
                    </a:solidFill>
                  </a:tcPr>
                </a:tc>
                <a:extLst>
                  <a:ext uri="{0D108BD9-81ED-4DB2-BD59-A6C34878D82A}">
                    <a16:rowId xmlns:a16="http://schemas.microsoft.com/office/drawing/2014/main" val="10003"/>
                  </a:ext>
                </a:extLst>
              </a:tr>
            </a:tbl>
          </a:graphicData>
        </a:graphic>
      </p:graphicFrame>
      <p:sp>
        <p:nvSpPr>
          <p:cNvPr id="8" name="Multiply 7"/>
          <p:cNvSpPr/>
          <p:nvPr/>
        </p:nvSpPr>
        <p:spPr>
          <a:xfrm>
            <a:off x="3607642" y="5791200"/>
            <a:ext cx="533400" cy="457200"/>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0" name="Table 9"/>
          <p:cNvGraphicFramePr>
            <a:graphicFrameLocks noGrp="1"/>
          </p:cNvGraphicFramePr>
          <p:nvPr>
            <p:extLst>
              <p:ext uri="{D42A27DB-BD31-4B8C-83A1-F6EECF244321}">
                <p14:modId xmlns:p14="http://schemas.microsoft.com/office/powerpoint/2010/main" val="3635742520"/>
              </p:ext>
            </p:extLst>
          </p:nvPr>
        </p:nvGraphicFramePr>
        <p:xfrm>
          <a:off x="4308288" y="5288280"/>
          <a:ext cx="400050" cy="1463040"/>
        </p:xfrm>
        <a:graphic>
          <a:graphicData uri="http://schemas.openxmlformats.org/drawingml/2006/table">
            <a:tbl>
              <a:tblPr firstRow="1" bandRow="1">
                <a:tableStyleId>{5940675A-B579-460E-94D1-54222C63F5DA}</a:tableStyleId>
              </a:tblPr>
              <a:tblGrid>
                <a:gridCol w="400050">
                  <a:extLst>
                    <a:ext uri="{9D8B030D-6E8A-4147-A177-3AD203B41FA5}">
                      <a16:colId xmlns:a16="http://schemas.microsoft.com/office/drawing/2014/main" val="20000"/>
                    </a:ext>
                  </a:extLst>
                </a:gridCol>
              </a:tblGrid>
              <a:tr h="361950">
                <a:tc>
                  <a:txBody>
                    <a:bodyPr/>
                    <a:lstStyle/>
                    <a:p>
                      <a:endParaRPr lang="en-US" dirty="0">
                        <a:solidFill>
                          <a:schemeClr val="bg1">
                            <a:lumMod val="65000"/>
                          </a:schemeClr>
                        </a:solidFill>
                      </a:endParaRPr>
                    </a:p>
                  </a:txBody>
                  <a:tcPr>
                    <a:solidFill>
                      <a:schemeClr val="bg1">
                        <a:lumMod val="85000"/>
                      </a:schemeClr>
                    </a:solidFill>
                  </a:tcPr>
                </a:tc>
                <a:extLst>
                  <a:ext uri="{0D108BD9-81ED-4DB2-BD59-A6C34878D82A}">
                    <a16:rowId xmlns:a16="http://schemas.microsoft.com/office/drawing/2014/main" val="10000"/>
                  </a:ext>
                </a:extLst>
              </a:tr>
              <a:tr h="361950">
                <a:tc>
                  <a:txBody>
                    <a:bodyPr/>
                    <a:lstStyle/>
                    <a:p>
                      <a:endParaRPr lang="en-US" dirty="0">
                        <a:solidFill>
                          <a:schemeClr val="bg1">
                            <a:lumMod val="65000"/>
                          </a:schemeClr>
                        </a:solidFill>
                      </a:endParaRPr>
                    </a:p>
                  </a:txBody>
                  <a:tcPr>
                    <a:solidFill>
                      <a:schemeClr val="bg1">
                        <a:lumMod val="85000"/>
                      </a:schemeClr>
                    </a:solidFill>
                  </a:tcPr>
                </a:tc>
                <a:extLst>
                  <a:ext uri="{0D108BD9-81ED-4DB2-BD59-A6C34878D82A}">
                    <a16:rowId xmlns:a16="http://schemas.microsoft.com/office/drawing/2014/main" val="10001"/>
                  </a:ext>
                </a:extLst>
              </a:tr>
              <a:tr h="361950">
                <a:tc>
                  <a:txBody>
                    <a:bodyPr/>
                    <a:lstStyle/>
                    <a:p>
                      <a:endParaRPr lang="en-US" dirty="0">
                        <a:solidFill>
                          <a:schemeClr val="bg1">
                            <a:lumMod val="65000"/>
                          </a:schemeClr>
                        </a:solidFill>
                      </a:endParaRPr>
                    </a:p>
                  </a:txBody>
                  <a:tcPr>
                    <a:solidFill>
                      <a:schemeClr val="bg1">
                        <a:lumMod val="85000"/>
                      </a:schemeClr>
                    </a:solidFill>
                  </a:tcPr>
                </a:tc>
                <a:extLst>
                  <a:ext uri="{0D108BD9-81ED-4DB2-BD59-A6C34878D82A}">
                    <a16:rowId xmlns:a16="http://schemas.microsoft.com/office/drawing/2014/main" val="10002"/>
                  </a:ext>
                </a:extLst>
              </a:tr>
              <a:tr h="361950">
                <a:tc>
                  <a:txBody>
                    <a:bodyPr/>
                    <a:lstStyle/>
                    <a:p>
                      <a:endParaRPr lang="en-US" dirty="0">
                        <a:solidFill>
                          <a:schemeClr val="bg1">
                            <a:lumMod val="65000"/>
                          </a:schemeClr>
                        </a:solidFill>
                      </a:endParaRPr>
                    </a:p>
                  </a:txBody>
                  <a:tcPr>
                    <a:solidFill>
                      <a:schemeClr val="bg1">
                        <a:lumMod val="85000"/>
                      </a:schemeClr>
                    </a:solidFill>
                  </a:tcPr>
                </a:tc>
                <a:extLst>
                  <a:ext uri="{0D108BD9-81ED-4DB2-BD59-A6C34878D82A}">
                    <a16:rowId xmlns:a16="http://schemas.microsoft.com/office/drawing/2014/main" val="10003"/>
                  </a:ext>
                </a:extLst>
              </a:tr>
            </a:tbl>
          </a:graphicData>
        </a:graphic>
      </p:graphicFrame>
      <p:graphicFrame>
        <p:nvGraphicFramePr>
          <p:cNvPr id="11" name="Table 10"/>
          <p:cNvGraphicFramePr>
            <a:graphicFrameLocks noGrp="1"/>
          </p:cNvGraphicFramePr>
          <p:nvPr>
            <p:extLst>
              <p:ext uri="{D42A27DB-BD31-4B8C-83A1-F6EECF244321}">
                <p14:modId xmlns:p14="http://schemas.microsoft.com/office/powerpoint/2010/main" val="2124837864"/>
              </p:ext>
            </p:extLst>
          </p:nvPr>
        </p:nvGraphicFramePr>
        <p:xfrm>
          <a:off x="5642142" y="5257800"/>
          <a:ext cx="400050" cy="1463040"/>
        </p:xfrm>
        <a:graphic>
          <a:graphicData uri="http://schemas.openxmlformats.org/drawingml/2006/table">
            <a:tbl>
              <a:tblPr firstRow="1" bandRow="1">
                <a:tableStyleId>{5940675A-B579-460E-94D1-54222C63F5DA}</a:tableStyleId>
              </a:tblPr>
              <a:tblGrid>
                <a:gridCol w="400050">
                  <a:extLst>
                    <a:ext uri="{9D8B030D-6E8A-4147-A177-3AD203B41FA5}">
                      <a16:colId xmlns:a16="http://schemas.microsoft.com/office/drawing/2014/main" val="20000"/>
                    </a:ext>
                  </a:extLst>
                </a:gridCol>
              </a:tblGrid>
              <a:tr h="361950">
                <a:tc>
                  <a:txBody>
                    <a:bodyPr/>
                    <a:lstStyle/>
                    <a:p>
                      <a:endParaRPr lang="en-US" dirty="0">
                        <a:solidFill>
                          <a:srgbClr val="FFFF00"/>
                        </a:solidFill>
                      </a:endParaRPr>
                    </a:p>
                  </a:txBody>
                  <a:tcPr>
                    <a:solidFill>
                      <a:srgbClr val="00B0F0"/>
                    </a:solidFill>
                  </a:tcPr>
                </a:tc>
                <a:extLst>
                  <a:ext uri="{0D108BD9-81ED-4DB2-BD59-A6C34878D82A}">
                    <a16:rowId xmlns:a16="http://schemas.microsoft.com/office/drawing/2014/main" val="10000"/>
                  </a:ext>
                </a:extLst>
              </a:tr>
              <a:tr h="343989">
                <a:tc>
                  <a:txBody>
                    <a:bodyPr/>
                    <a:lstStyle/>
                    <a:p>
                      <a:endParaRPr lang="en-US" dirty="0">
                        <a:solidFill>
                          <a:srgbClr val="FFFF00"/>
                        </a:solidFill>
                      </a:endParaRPr>
                    </a:p>
                  </a:txBody>
                  <a:tcPr>
                    <a:solidFill>
                      <a:schemeClr val="accent4">
                        <a:lumMod val="60000"/>
                        <a:lumOff val="40000"/>
                      </a:schemeClr>
                    </a:solidFill>
                  </a:tcPr>
                </a:tc>
                <a:extLst>
                  <a:ext uri="{0D108BD9-81ED-4DB2-BD59-A6C34878D82A}">
                    <a16:rowId xmlns:a16="http://schemas.microsoft.com/office/drawing/2014/main" val="10001"/>
                  </a:ext>
                </a:extLst>
              </a:tr>
              <a:tr h="361950">
                <a:tc>
                  <a:txBody>
                    <a:bodyPr/>
                    <a:lstStyle/>
                    <a:p>
                      <a:endParaRPr lang="en-US" dirty="0">
                        <a:solidFill>
                          <a:srgbClr val="FFFF00"/>
                        </a:solidFill>
                      </a:endParaRPr>
                    </a:p>
                  </a:txBody>
                  <a:tcPr>
                    <a:solidFill>
                      <a:srgbClr val="FFC000"/>
                    </a:solidFill>
                  </a:tcPr>
                </a:tc>
                <a:extLst>
                  <a:ext uri="{0D108BD9-81ED-4DB2-BD59-A6C34878D82A}">
                    <a16:rowId xmlns:a16="http://schemas.microsoft.com/office/drawing/2014/main" val="10002"/>
                  </a:ext>
                </a:extLst>
              </a:tr>
              <a:tr h="361950">
                <a:tc>
                  <a:txBody>
                    <a:bodyPr/>
                    <a:lstStyle/>
                    <a:p>
                      <a:endParaRPr lang="en-US" dirty="0"/>
                    </a:p>
                  </a:txBody>
                  <a:tcPr>
                    <a:solidFill>
                      <a:srgbClr val="FFC000"/>
                    </a:solidFill>
                  </a:tcPr>
                </a:tc>
                <a:extLst>
                  <a:ext uri="{0D108BD9-81ED-4DB2-BD59-A6C34878D82A}">
                    <a16:rowId xmlns:a16="http://schemas.microsoft.com/office/drawing/2014/main" val="10003"/>
                  </a:ext>
                </a:extLst>
              </a:tr>
            </a:tbl>
          </a:graphicData>
        </a:graphic>
      </p:graphicFrame>
      <p:sp>
        <p:nvSpPr>
          <p:cNvPr id="9" name="Equal 8"/>
          <p:cNvSpPr/>
          <p:nvPr/>
        </p:nvSpPr>
        <p:spPr>
          <a:xfrm>
            <a:off x="4906227" y="5759325"/>
            <a:ext cx="541468" cy="457200"/>
          </a:xfrm>
          <a:prstGeom prst="math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Right Brace 12"/>
          <p:cNvSpPr/>
          <p:nvPr/>
        </p:nvSpPr>
        <p:spPr>
          <a:xfrm>
            <a:off x="6230176" y="5325460"/>
            <a:ext cx="146957" cy="609600"/>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Right Brace 14"/>
          <p:cNvSpPr/>
          <p:nvPr/>
        </p:nvSpPr>
        <p:spPr>
          <a:xfrm>
            <a:off x="6200991" y="6019800"/>
            <a:ext cx="146956" cy="609600"/>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TextBox 13"/>
          <p:cNvSpPr txBox="1"/>
          <p:nvPr/>
        </p:nvSpPr>
        <p:spPr>
          <a:xfrm>
            <a:off x="6357161" y="5421868"/>
            <a:ext cx="1877373" cy="369332"/>
          </a:xfrm>
          <a:prstGeom prst="rect">
            <a:avLst/>
          </a:prstGeom>
          <a:noFill/>
        </p:spPr>
        <p:txBody>
          <a:bodyPr wrap="none" rtlCol="0">
            <a:spAutoFit/>
          </a:bodyPr>
          <a:lstStyle/>
          <a:p>
            <a:r>
              <a:rPr lang="en-US" dirty="0"/>
              <a:t>Fine-grained tasks</a:t>
            </a:r>
          </a:p>
        </p:txBody>
      </p:sp>
      <p:sp>
        <p:nvSpPr>
          <p:cNvPr id="17" name="TextBox 16"/>
          <p:cNvSpPr txBox="1"/>
          <p:nvPr/>
        </p:nvSpPr>
        <p:spPr>
          <a:xfrm>
            <a:off x="6309874" y="6097564"/>
            <a:ext cx="2101024" cy="369332"/>
          </a:xfrm>
          <a:prstGeom prst="rect">
            <a:avLst/>
          </a:prstGeom>
          <a:noFill/>
        </p:spPr>
        <p:txBody>
          <a:bodyPr wrap="none" rtlCol="0">
            <a:spAutoFit/>
          </a:bodyPr>
          <a:lstStyle/>
          <a:p>
            <a:r>
              <a:rPr lang="en-US" dirty="0"/>
              <a:t>Coarse-grained tasks</a:t>
            </a:r>
          </a:p>
        </p:txBody>
      </p:sp>
    </p:spTree>
    <p:extLst>
      <p:ext uri="{BB962C8B-B14F-4D97-AF65-F5344CB8AC3E}">
        <p14:creationId xmlns:p14="http://schemas.microsoft.com/office/powerpoint/2010/main" val="293221354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2"/>
          <p:cNvSpPr>
            <a:spLocks noGrp="1" noChangeArrowheads="1"/>
          </p:cNvSpPr>
          <p:nvPr>
            <p:ph type="title"/>
          </p:nvPr>
        </p:nvSpPr>
        <p:spPr>
          <a:xfrm>
            <a:off x="30032" y="46038"/>
            <a:ext cx="9067800" cy="792162"/>
          </a:xfrm>
        </p:spPr>
        <p:txBody>
          <a:bodyPr/>
          <a:lstStyle/>
          <a:p>
            <a:r>
              <a:rPr lang="fr-FR" b="1" dirty="0">
                <a:solidFill>
                  <a:srgbClr val="B80000"/>
                </a:solidFill>
              </a:rPr>
              <a:t>2. (a) Domain Decomposition</a:t>
            </a:r>
          </a:p>
        </p:txBody>
      </p:sp>
      <p:sp>
        <p:nvSpPr>
          <p:cNvPr id="116739" name="Rectangle 3"/>
          <p:cNvSpPr>
            <a:spLocks noGrp="1" noChangeArrowheads="1"/>
          </p:cNvSpPr>
          <p:nvPr>
            <p:ph type="body" idx="1"/>
          </p:nvPr>
        </p:nvSpPr>
        <p:spPr>
          <a:xfrm>
            <a:off x="107504" y="1066800"/>
            <a:ext cx="8990328" cy="5562600"/>
          </a:xfrm>
        </p:spPr>
        <p:txBody>
          <a:bodyPr/>
          <a:lstStyle/>
          <a:p>
            <a:pPr algn="just"/>
            <a:r>
              <a:rPr lang="en-GB" altLang="ja-JP" dirty="0"/>
              <a:t>The </a:t>
            </a:r>
            <a:r>
              <a:rPr lang="en-GB" altLang="ja-JP" b="1" dirty="0">
                <a:solidFill>
                  <a:srgbClr val="2C14DE"/>
                </a:solidFill>
              </a:rPr>
              <a:t>data</a:t>
            </a:r>
            <a:r>
              <a:rPr lang="en-GB" altLang="ja-JP" dirty="0">
                <a:solidFill>
                  <a:srgbClr val="2C14DE"/>
                </a:solidFill>
              </a:rPr>
              <a:t> </a:t>
            </a:r>
            <a:r>
              <a:rPr lang="en-GB" altLang="ja-JP" b="1" dirty="0"/>
              <a:t>associated</a:t>
            </a:r>
            <a:r>
              <a:rPr lang="en-GB" altLang="ja-JP" dirty="0"/>
              <a:t> with a </a:t>
            </a:r>
            <a:r>
              <a:rPr lang="en-GB" altLang="ja-JP" b="1" dirty="0"/>
              <a:t>problem</a:t>
            </a:r>
            <a:r>
              <a:rPr lang="en-GB" altLang="ja-JP" dirty="0"/>
              <a:t> is </a:t>
            </a:r>
            <a:r>
              <a:rPr lang="en-GB" altLang="ja-JP" b="1" dirty="0">
                <a:solidFill>
                  <a:srgbClr val="2C14DE"/>
                </a:solidFill>
              </a:rPr>
              <a:t>decomposed</a:t>
            </a:r>
          </a:p>
          <a:p>
            <a:pPr marL="0" indent="0" algn="just">
              <a:buNone/>
            </a:pPr>
            <a:endParaRPr lang="en-GB" altLang="ja-JP" b="1" dirty="0">
              <a:solidFill>
                <a:srgbClr val="2C14DE"/>
              </a:solidFill>
            </a:endParaRPr>
          </a:p>
          <a:p>
            <a:pPr algn="just"/>
            <a:r>
              <a:rPr lang="en-GB" altLang="ja-JP" dirty="0"/>
              <a:t>Each </a:t>
            </a:r>
            <a:r>
              <a:rPr lang="en-GB" altLang="ja-JP" b="1" dirty="0">
                <a:solidFill>
                  <a:srgbClr val="2C14DE"/>
                </a:solidFill>
              </a:rPr>
              <a:t>parallel task </a:t>
            </a:r>
            <a:r>
              <a:rPr lang="en-GB" altLang="ja-JP" dirty="0"/>
              <a:t>then </a:t>
            </a:r>
            <a:r>
              <a:rPr lang="en-GB" altLang="ja-JP" b="1" dirty="0">
                <a:solidFill>
                  <a:srgbClr val="2C14DE"/>
                </a:solidFill>
              </a:rPr>
              <a:t>works</a:t>
            </a:r>
            <a:r>
              <a:rPr lang="en-GB" altLang="ja-JP" dirty="0">
                <a:solidFill>
                  <a:srgbClr val="2C14DE"/>
                </a:solidFill>
              </a:rPr>
              <a:t> </a:t>
            </a:r>
            <a:r>
              <a:rPr lang="en-GB" altLang="ja-JP" dirty="0"/>
              <a:t>on a </a:t>
            </a:r>
            <a:r>
              <a:rPr lang="en-GB" altLang="ja-JP" b="1" dirty="0">
                <a:solidFill>
                  <a:srgbClr val="2C14DE"/>
                </a:solidFill>
              </a:rPr>
              <a:t>portion of the data</a:t>
            </a:r>
            <a:endParaRPr lang="fr-FR" b="1" dirty="0">
              <a:solidFill>
                <a:srgbClr val="2C14DE"/>
              </a:solidFill>
            </a:endParaRPr>
          </a:p>
        </p:txBody>
      </p:sp>
      <p:sp>
        <p:nvSpPr>
          <p:cNvPr id="5" name="Rectangle 4"/>
          <p:cNvSpPr/>
          <p:nvPr/>
        </p:nvSpPr>
        <p:spPr>
          <a:xfrm>
            <a:off x="30032" y="838200"/>
            <a:ext cx="9067800" cy="4571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98" name="Picture 2" descr="Parallel domain decomposition method with non-blocking communication for  flow through porous media - ScienceDirec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6400" y="3505200"/>
            <a:ext cx="5562600" cy="273416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2660760" y="3289320"/>
              <a:ext cx="4832640" cy="2419560"/>
            </p14:xfrm>
          </p:contentPart>
        </mc:Choice>
        <mc:Fallback xmlns="">
          <p:pic>
            <p:nvPicPr>
              <p:cNvPr id="2" name="Ink 1"/>
              <p:cNvPicPr/>
              <p:nvPr/>
            </p:nvPicPr>
            <p:blipFill>
              <a:blip r:embed="rId4"/>
              <a:stretch>
                <a:fillRect/>
              </a:stretch>
            </p:blipFill>
            <p:spPr>
              <a:xfrm>
                <a:off x="2651400" y="3279960"/>
                <a:ext cx="4851360" cy="2438280"/>
              </a:xfrm>
              <a:prstGeom prst="rect">
                <a:avLst/>
              </a:prstGeom>
            </p:spPr>
          </p:pic>
        </mc:Fallback>
      </mc:AlternateContent>
    </p:spTree>
    <p:extLst>
      <p:ext uri="{BB962C8B-B14F-4D97-AF65-F5344CB8AC3E}">
        <p14:creationId xmlns:p14="http://schemas.microsoft.com/office/powerpoint/2010/main" val="40494504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3634" name="Rectangle 2"/>
          <p:cNvSpPr>
            <a:spLocks noGrp="1" noChangeArrowheads="1"/>
          </p:cNvSpPr>
          <p:nvPr>
            <p:ph type="title"/>
          </p:nvPr>
        </p:nvSpPr>
        <p:spPr>
          <a:xfrm>
            <a:off x="0" y="-1"/>
            <a:ext cx="9099182" cy="868681"/>
          </a:xfrm>
        </p:spPr>
        <p:txBody>
          <a:bodyPr>
            <a:normAutofit/>
          </a:bodyPr>
          <a:lstStyle/>
          <a:p>
            <a:r>
              <a:rPr lang="en-US" sz="4000" b="1" dirty="0">
                <a:solidFill>
                  <a:srgbClr val="B80000"/>
                </a:solidFill>
              </a:rPr>
              <a:t>Example Parallel Machines</a:t>
            </a:r>
          </a:p>
        </p:txBody>
      </p:sp>
      <p:sp>
        <p:nvSpPr>
          <p:cNvPr id="453635" name="Rectangle 3"/>
          <p:cNvSpPr>
            <a:spLocks noGrp="1" noChangeArrowheads="1"/>
          </p:cNvSpPr>
          <p:nvPr>
            <p:ph type="body" idx="1"/>
          </p:nvPr>
        </p:nvSpPr>
        <p:spPr>
          <a:xfrm>
            <a:off x="76200" y="1050924"/>
            <a:ext cx="8915399" cy="5807076"/>
          </a:xfrm>
        </p:spPr>
        <p:txBody>
          <a:bodyPr>
            <a:normAutofit/>
          </a:bodyPr>
          <a:lstStyle/>
          <a:p>
            <a:pPr marL="0" indent="0">
              <a:buNone/>
            </a:pPr>
            <a:r>
              <a:rPr lang="en-US" b="1" dirty="0">
                <a:solidFill>
                  <a:srgbClr val="B80000"/>
                </a:solidFill>
              </a:rPr>
              <a:t>Examples of parallel machines/hardware</a:t>
            </a:r>
            <a:r>
              <a:rPr lang="en-US" dirty="0">
                <a:solidFill>
                  <a:srgbClr val="B80000"/>
                </a:solidFill>
              </a:rPr>
              <a:t>: </a:t>
            </a:r>
          </a:p>
          <a:p>
            <a:pPr marL="361950" lvl="1" indent="-180975" algn="just"/>
            <a:r>
              <a:rPr lang="en-US" sz="3000" dirty="0"/>
              <a:t> A </a:t>
            </a:r>
            <a:r>
              <a:rPr lang="en-US" sz="3000" b="1" dirty="0">
                <a:solidFill>
                  <a:srgbClr val="2C14DE"/>
                </a:solidFill>
              </a:rPr>
              <a:t>Chip Multi-Processor</a:t>
            </a:r>
            <a:r>
              <a:rPr lang="en-US" sz="3000" dirty="0">
                <a:solidFill>
                  <a:srgbClr val="2C14DE"/>
                </a:solidFill>
              </a:rPr>
              <a:t> </a:t>
            </a:r>
            <a:r>
              <a:rPr lang="en-US" sz="3000" dirty="0"/>
              <a:t>(CMP) contains </a:t>
            </a:r>
            <a:r>
              <a:rPr lang="en-US" sz="3000" b="1" dirty="0"/>
              <a:t>multiple cores </a:t>
            </a:r>
            <a:r>
              <a:rPr lang="en-US" sz="3000" dirty="0"/>
              <a:t>on a </a:t>
            </a:r>
            <a:r>
              <a:rPr lang="en-US" sz="3000" b="1" dirty="0">
                <a:solidFill>
                  <a:srgbClr val="2C14DE"/>
                </a:solidFill>
              </a:rPr>
              <a:t>single chip</a:t>
            </a:r>
          </a:p>
          <a:p>
            <a:pPr marL="361950" lvl="1" indent="-180975" algn="just"/>
            <a:endParaRPr lang="en-US" sz="3000" dirty="0"/>
          </a:p>
          <a:p>
            <a:pPr marL="361950" lvl="1" indent="-180975" algn="just"/>
            <a:r>
              <a:rPr lang="en-US" sz="3000" dirty="0"/>
              <a:t> A </a:t>
            </a:r>
            <a:r>
              <a:rPr lang="en-US" sz="3000" b="1" dirty="0">
                <a:solidFill>
                  <a:srgbClr val="2C14DE"/>
                </a:solidFill>
              </a:rPr>
              <a:t>shared memory multi-processor</a:t>
            </a:r>
            <a:r>
              <a:rPr lang="en-US" sz="3000" dirty="0">
                <a:solidFill>
                  <a:srgbClr val="2C14DE"/>
                </a:solidFill>
              </a:rPr>
              <a:t> </a:t>
            </a:r>
            <a:r>
              <a:rPr lang="en-US" sz="3000" dirty="0"/>
              <a:t>by connecting </a:t>
            </a:r>
            <a:r>
              <a:rPr lang="en-US" sz="3000" b="1" dirty="0"/>
              <a:t>multiple processors </a:t>
            </a:r>
            <a:r>
              <a:rPr lang="en-US" sz="3000" dirty="0"/>
              <a:t>to a </a:t>
            </a:r>
            <a:r>
              <a:rPr lang="en-US" sz="3000" b="1" dirty="0"/>
              <a:t>single memory system</a:t>
            </a:r>
            <a:endParaRPr lang="en-US" sz="3000" dirty="0"/>
          </a:p>
          <a:p>
            <a:pPr marL="361950" lvl="1" indent="-180975" algn="just"/>
            <a:endParaRPr lang="en-US" sz="3000" dirty="0"/>
          </a:p>
          <a:p>
            <a:pPr marL="361950" lvl="1" indent="-180975" algn="just"/>
            <a:r>
              <a:rPr lang="en-US" sz="3000" dirty="0"/>
              <a:t>A </a:t>
            </a:r>
            <a:r>
              <a:rPr lang="en-US" sz="3000" b="1" dirty="0">
                <a:solidFill>
                  <a:srgbClr val="2C14DE"/>
                </a:solidFill>
              </a:rPr>
              <a:t>distributed computer</a:t>
            </a:r>
            <a:r>
              <a:rPr lang="en-US" sz="3000" dirty="0">
                <a:solidFill>
                  <a:srgbClr val="2C14DE"/>
                </a:solidFill>
              </a:rPr>
              <a:t> </a:t>
            </a:r>
            <a:r>
              <a:rPr lang="en-US" sz="3000" dirty="0"/>
              <a:t>contains </a:t>
            </a:r>
            <a:r>
              <a:rPr lang="en-US" sz="3000" b="1" dirty="0">
                <a:solidFill>
                  <a:srgbClr val="2C14DE"/>
                </a:solidFill>
              </a:rPr>
              <a:t>multiple machines </a:t>
            </a:r>
            <a:r>
              <a:rPr lang="en-US" sz="3000" b="1" dirty="0"/>
              <a:t>combined</a:t>
            </a:r>
            <a:r>
              <a:rPr lang="en-US" sz="3000" dirty="0"/>
              <a:t> together with a </a:t>
            </a:r>
            <a:r>
              <a:rPr lang="en-US" sz="3000" b="1" dirty="0"/>
              <a:t>network</a:t>
            </a:r>
            <a:r>
              <a:rPr lang="en-US" sz="3000" dirty="0"/>
              <a:t> such as </a:t>
            </a:r>
            <a:r>
              <a:rPr lang="en-US" sz="3000" b="1" dirty="0">
                <a:solidFill>
                  <a:srgbClr val="2C14DE"/>
                </a:solidFill>
              </a:rPr>
              <a:t>Cluster</a:t>
            </a:r>
            <a:r>
              <a:rPr lang="en-US" sz="3000" dirty="0"/>
              <a:t>, </a:t>
            </a:r>
            <a:r>
              <a:rPr lang="en-US" sz="3000" b="1" dirty="0">
                <a:solidFill>
                  <a:srgbClr val="2C14DE"/>
                </a:solidFill>
              </a:rPr>
              <a:t>Grid</a:t>
            </a:r>
            <a:r>
              <a:rPr lang="en-US" sz="3000" dirty="0"/>
              <a:t>, </a:t>
            </a:r>
            <a:r>
              <a:rPr lang="en-US" sz="3000" b="1" dirty="0">
                <a:solidFill>
                  <a:srgbClr val="2C14DE"/>
                </a:solidFill>
              </a:rPr>
              <a:t>Cloud</a:t>
            </a:r>
            <a:r>
              <a:rPr lang="en-US" sz="3000" dirty="0"/>
              <a:t>, etc.</a:t>
            </a:r>
            <a:endParaRPr lang="en-US" sz="3000" b="1" u="sng" dirty="0"/>
          </a:p>
          <a:p>
            <a:pPr marL="457200" lvl="1" indent="0" algn="just">
              <a:buNone/>
            </a:pPr>
            <a:endParaRPr lang="en-US" b="1" u="sng" dirty="0"/>
          </a:p>
          <a:p>
            <a:pPr lvl="1" algn="just"/>
            <a:endParaRPr lang="en-US" sz="3000" dirty="0"/>
          </a:p>
        </p:txBody>
      </p:sp>
      <p:sp>
        <p:nvSpPr>
          <p:cNvPr id="7" name="Rectangle 6"/>
          <p:cNvSpPr/>
          <p:nvPr/>
        </p:nvSpPr>
        <p:spPr>
          <a:xfrm>
            <a:off x="39756" y="868681"/>
            <a:ext cx="9067800" cy="4571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4824685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2"/>
          <p:cNvSpPr>
            <a:spLocks noGrp="1" noChangeArrowheads="1"/>
          </p:cNvSpPr>
          <p:nvPr>
            <p:ph type="title"/>
          </p:nvPr>
        </p:nvSpPr>
        <p:spPr>
          <a:xfrm>
            <a:off x="30032" y="46038"/>
            <a:ext cx="9067800" cy="792162"/>
          </a:xfrm>
        </p:spPr>
        <p:txBody>
          <a:bodyPr/>
          <a:lstStyle/>
          <a:p>
            <a:r>
              <a:rPr lang="fr-FR" b="1" dirty="0">
                <a:solidFill>
                  <a:srgbClr val="B80000"/>
                </a:solidFill>
              </a:rPr>
              <a:t>2. (a) Domain Decomposition</a:t>
            </a:r>
          </a:p>
        </p:txBody>
      </p:sp>
      <p:sp>
        <p:nvSpPr>
          <p:cNvPr id="116739" name="Rectangle 3"/>
          <p:cNvSpPr>
            <a:spLocks noGrp="1" noChangeArrowheads="1"/>
          </p:cNvSpPr>
          <p:nvPr>
            <p:ph type="body" idx="1"/>
          </p:nvPr>
        </p:nvSpPr>
        <p:spPr>
          <a:xfrm>
            <a:off x="76200" y="990600"/>
            <a:ext cx="8990328" cy="5562600"/>
          </a:xfrm>
        </p:spPr>
        <p:txBody>
          <a:bodyPr/>
          <a:lstStyle/>
          <a:p>
            <a:pPr marL="0" indent="0" algn="just">
              <a:buNone/>
            </a:pPr>
            <a:r>
              <a:rPr lang="en-GB" altLang="ja-JP" b="1" u="sng" dirty="0">
                <a:solidFill>
                  <a:srgbClr val="D20000"/>
                </a:solidFill>
              </a:rPr>
              <a:t>1D Data Decomposition</a:t>
            </a:r>
            <a:r>
              <a:rPr lang="en-GB" altLang="ja-JP" b="1" dirty="0"/>
              <a:t>:</a:t>
            </a:r>
          </a:p>
          <a:p>
            <a:pPr algn="just"/>
            <a:r>
              <a:rPr lang="en-GB" b="1" dirty="0">
                <a:solidFill>
                  <a:srgbClr val="D20000"/>
                </a:solidFill>
              </a:rPr>
              <a:t>Block</a:t>
            </a:r>
            <a:r>
              <a:rPr lang="en-GB" b="1" dirty="0">
                <a:solidFill>
                  <a:srgbClr val="2C14DE"/>
                </a:solidFill>
              </a:rPr>
              <a:t>: same sized large  blocks </a:t>
            </a:r>
            <a:r>
              <a:rPr lang="en-GB" dirty="0"/>
              <a:t>(typically </a:t>
            </a:r>
            <a:r>
              <a:rPr lang="en-GB" i="1" dirty="0"/>
              <a:t>== number of parallel tasks</a:t>
            </a:r>
            <a:r>
              <a:rPr lang="en-GB" dirty="0"/>
              <a:t>) - </a:t>
            </a:r>
            <a:r>
              <a:rPr lang="en-GB" b="1" dirty="0"/>
              <a:t>Pros</a:t>
            </a:r>
            <a:r>
              <a:rPr lang="en-GB" dirty="0"/>
              <a:t> &amp; </a:t>
            </a:r>
            <a:r>
              <a:rPr lang="en-GB" b="1" dirty="0"/>
              <a:t>Cons</a:t>
            </a:r>
            <a:r>
              <a:rPr lang="en-GB" dirty="0"/>
              <a:t>? </a:t>
            </a:r>
          </a:p>
          <a:p>
            <a:pPr algn="just"/>
            <a:endParaRPr lang="en-GB" dirty="0"/>
          </a:p>
          <a:p>
            <a:pPr algn="just"/>
            <a:r>
              <a:rPr lang="en-GB" b="1" dirty="0">
                <a:solidFill>
                  <a:srgbClr val="D20000"/>
                </a:solidFill>
              </a:rPr>
              <a:t>Cyclic</a:t>
            </a:r>
            <a:r>
              <a:rPr lang="en-GB" b="1" dirty="0">
                <a:solidFill>
                  <a:srgbClr val="2C14DE"/>
                </a:solidFill>
              </a:rPr>
              <a:t>: small-sized many blocks </a:t>
            </a:r>
            <a:r>
              <a:rPr lang="en-GB" dirty="0"/>
              <a:t>(typically &gt;&gt; </a:t>
            </a:r>
            <a:r>
              <a:rPr lang="en-GB" i="1" dirty="0"/>
              <a:t>number of parallel tasks</a:t>
            </a:r>
            <a:r>
              <a:rPr lang="en-GB" dirty="0"/>
              <a:t>) - </a:t>
            </a:r>
            <a:r>
              <a:rPr lang="en-GB" b="1" dirty="0"/>
              <a:t>Pros</a:t>
            </a:r>
            <a:r>
              <a:rPr lang="en-GB" dirty="0"/>
              <a:t> &amp; </a:t>
            </a:r>
            <a:r>
              <a:rPr lang="en-GB" b="1" dirty="0"/>
              <a:t>Cons</a:t>
            </a:r>
            <a:r>
              <a:rPr lang="en-GB" dirty="0"/>
              <a:t>? </a:t>
            </a:r>
          </a:p>
          <a:p>
            <a:pPr algn="just"/>
            <a:endParaRPr lang="en-GB" dirty="0"/>
          </a:p>
          <a:p>
            <a:pPr algn="just"/>
            <a:endParaRPr lang="en-GB" b="1" dirty="0">
              <a:solidFill>
                <a:srgbClr val="2C14DE"/>
              </a:solidFill>
            </a:endParaRPr>
          </a:p>
          <a:p>
            <a:pPr algn="just"/>
            <a:endParaRPr lang="fr-FR" b="1" dirty="0">
              <a:solidFill>
                <a:srgbClr val="2C14DE"/>
              </a:solidFill>
            </a:endParaRPr>
          </a:p>
        </p:txBody>
      </p:sp>
      <p:sp>
        <p:nvSpPr>
          <p:cNvPr id="5" name="Rectangle 4"/>
          <p:cNvSpPr/>
          <p:nvPr/>
        </p:nvSpPr>
        <p:spPr>
          <a:xfrm>
            <a:off x="30032" y="838200"/>
            <a:ext cx="9067800" cy="4571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2" descr="https://nyu-cds.github.io/python-mpi/fig/04-partitions.png"/>
          <p:cNvPicPr>
            <a:picLocks noChangeAspect="1" noChangeArrowheads="1"/>
          </p:cNvPicPr>
          <p:nvPr/>
        </p:nvPicPr>
        <p:blipFill rotWithShape="1">
          <a:blip r:embed="rId2">
            <a:extLst>
              <a:ext uri="{28A0092B-C50C-407E-A947-70E740481C1C}">
                <a14:useLocalDpi xmlns:a14="http://schemas.microsoft.com/office/drawing/2010/main" val="0"/>
              </a:ext>
            </a:extLst>
          </a:blip>
          <a:srcRect b="83292"/>
          <a:stretch/>
        </p:blipFill>
        <p:spPr bwMode="auto">
          <a:xfrm>
            <a:off x="739592" y="4800600"/>
            <a:ext cx="7663544" cy="984574"/>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2952720" y="711360"/>
              <a:ext cx="2591280" cy="260640"/>
            </p14:xfrm>
          </p:contentPart>
        </mc:Choice>
        <mc:Fallback xmlns="">
          <p:pic>
            <p:nvPicPr>
              <p:cNvPr id="2" name="Ink 1"/>
              <p:cNvPicPr/>
              <p:nvPr/>
            </p:nvPicPr>
            <p:blipFill>
              <a:blip r:embed="rId4"/>
              <a:stretch>
                <a:fillRect/>
              </a:stretch>
            </p:blipFill>
            <p:spPr>
              <a:xfrm>
                <a:off x="2943360" y="702000"/>
                <a:ext cx="2610000" cy="279360"/>
              </a:xfrm>
              <a:prstGeom prst="rect">
                <a:avLst/>
              </a:prstGeom>
            </p:spPr>
          </p:pic>
        </mc:Fallback>
      </mc:AlternateContent>
    </p:spTree>
    <p:extLst>
      <p:ext uri="{BB962C8B-B14F-4D97-AF65-F5344CB8AC3E}">
        <p14:creationId xmlns:p14="http://schemas.microsoft.com/office/powerpoint/2010/main" val="132968099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2"/>
          <p:cNvSpPr>
            <a:spLocks noGrp="1" noChangeArrowheads="1"/>
          </p:cNvSpPr>
          <p:nvPr>
            <p:ph type="title"/>
          </p:nvPr>
        </p:nvSpPr>
        <p:spPr>
          <a:xfrm>
            <a:off x="30032" y="46038"/>
            <a:ext cx="9067800" cy="792162"/>
          </a:xfrm>
        </p:spPr>
        <p:txBody>
          <a:bodyPr/>
          <a:lstStyle/>
          <a:p>
            <a:r>
              <a:rPr lang="fr-FR" b="1" dirty="0">
                <a:solidFill>
                  <a:srgbClr val="B80000"/>
                </a:solidFill>
              </a:rPr>
              <a:t>2. (a) Domain Decomposition</a:t>
            </a:r>
          </a:p>
        </p:txBody>
      </p:sp>
      <p:sp>
        <p:nvSpPr>
          <p:cNvPr id="116739" name="Rectangle 3"/>
          <p:cNvSpPr>
            <a:spLocks noGrp="1" noChangeArrowheads="1"/>
          </p:cNvSpPr>
          <p:nvPr>
            <p:ph type="body" idx="1"/>
          </p:nvPr>
        </p:nvSpPr>
        <p:spPr>
          <a:xfrm>
            <a:off x="74847" y="883919"/>
            <a:ext cx="8990328" cy="5562600"/>
          </a:xfrm>
        </p:spPr>
        <p:txBody>
          <a:bodyPr/>
          <a:lstStyle/>
          <a:p>
            <a:pPr marL="0" indent="0" algn="just">
              <a:buNone/>
            </a:pPr>
            <a:r>
              <a:rPr lang="en-GB" altLang="ja-JP" b="1" u="sng" dirty="0">
                <a:solidFill>
                  <a:srgbClr val="D20000"/>
                </a:solidFill>
              </a:rPr>
              <a:t>2D Data Decomposition</a:t>
            </a:r>
            <a:r>
              <a:rPr lang="en-GB" altLang="ja-JP" b="1" dirty="0"/>
              <a:t>:</a:t>
            </a:r>
          </a:p>
          <a:p>
            <a:pPr algn="just"/>
            <a:r>
              <a:rPr lang="en-GB" b="1" dirty="0">
                <a:solidFill>
                  <a:srgbClr val="D20000"/>
                </a:solidFill>
              </a:rPr>
              <a:t>Block (row*,column*)</a:t>
            </a:r>
            <a:r>
              <a:rPr lang="en-GB" b="1" dirty="0">
                <a:solidFill>
                  <a:srgbClr val="2C14DE"/>
                </a:solidFill>
              </a:rPr>
              <a:t>: same sized large  blocks </a:t>
            </a:r>
            <a:r>
              <a:rPr lang="en-GB" b="1" dirty="0">
                <a:solidFill>
                  <a:schemeClr val="tx1">
                    <a:lumMod val="95000"/>
                    <a:lumOff val="5000"/>
                  </a:schemeClr>
                </a:solidFill>
              </a:rPr>
              <a:t>(</a:t>
            </a:r>
            <a:r>
              <a:rPr lang="en-GB" b="1" i="1" dirty="0">
                <a:solidFill>
                  <a:schemeClr val="tx1">
                    <a:lumMod val="95000"/>
                    <a:lumOff val="5000"/>
                  </a:schemeClr>
                </a:solidFill>
              </a:rPr>
              <a:t>row</a:t>
            </a:r>
            <a:r>
              <a:rPr lang="en-GB" b="1" dirty="0">
                <a:solidFill>
                  <a:schemeClr val="tx1">
                    <a:lumMod val="95000"/>
                    <a:lumOff val="5000"/>
                  </a:schemeClr>
                </a:solidFill>
              </a:rPr>
              <a:t> or </a:t>
            </a:r>
            <a:r>
              <a:rPr lang="en-GB" b="1" i="1" dirty="0">
                <a:solidFill>
                  <a:schemeClr val="tx1">
                    <a:lumMod val="95000"/>
                    <a:lumOff val="5000"/>
                  </a:schemeClr>
                </a:solidFill>
              </a:rPr>
              <a:t>column</a:t>
            </a:r>
            <a:r>
              <a:rPr lang="en-GB" b="1" dirty="0">
                <a:solidFill>
                  <a:schemeClr val="tx1">
                    <a:lumMod val="95000"/>
                    <a:lumOff val="5000"/>
                  </a:schemeClr>
                </a:solidFill>
              </a:rPr>
              <a:t>) </a:t>
            </a:r>
            <a:r>
              <a:rPr lang="en-GB" dirty="0"/>
              <a:t>(typically </a:t>
            </a:r>
            <a:r>
              <a:rPr lang="en-GB" i="1" dirty="0"/>
              <a:t>== number of parallel tasks</a:t>
            </a:r>
            <a:r>
              <a:rPr lang="en-GB" dirty="0"/>
              <a:t>) - </a:t>
            </a:r>
            <a:r>
              <a:rPr lang="en-GB" b="1" dirty="0"/>
              <a:t>Pros</a:t>
            </a:r>
            <a:r>
              <a:rPr lang="en-GB" dirty="0"/>
              <a:t> &amp; </a:t>
            </a:r>
            <a:r>
              <a:rPr lang="en-GB" b="1" dirty="0"/>
              <a:t>Cons</a:t>
            </a:r>
            <a:r>
              <a:rPr lang="en-GB" dirty="0"/>
              <a:t>? </a:t>
            </a:r>
          </a:p>
          <a:p>
            <a:pPr algn="just"/>
            <a:endParaRPr lang="en-GB" dirty="0"/>
          </a:p>
          <a:p>
            <a:pPr algn="just"/>
            <a:r>
              <a:rPr lang="en-GB" b="1" dirty="0">
                <a:solidFill>
                  <a:srgbClr val="D20000"/>
                </a:solidFill>
              </a:rPr>
              <a:t>Block (</a:t>
            </a:r>
            <a:r>
              <a:rPr lang="en-GB" b="1" dirty="0" err="1">
                <a:solidFill>
                  <a:srgbClr val="D20000"/>
                </a:solidFill>
              </a:rPr>
              <a:t>row</a:t>
            </a:r>
            <a:r>
              <a:rPr lang="en-GB" b="1" err="1">
                <a:solidFill>
                  <a:srgbClr val="D20000"/>
                </a:solidFill>
              </a:rPr>
              <a:t>,</a:t>
            </a:r>
            <a:r>
              <a:rPr lang="en-GB" b="1">
                <a:solidFill>
                  <a:srgbClr val="D20000"/>
                </a:solidFill>
              </a:rPr>
              <a:t>column</a:t>
            </a:r>
            <a:r>
              <a:rPr lang="en-GB" b="1" dirty="0">
                <a:solidFill>
                  <a:srgbClr val="D20000"/>
                </a:solidFill>
              </a:rPr>
              <a:t>)</a:t>
            </a:r>
            <a:r>
              <a:rPr lang="en-GB" b="1" dirty="0">
                <a:solidFill>
                  <a:srgbClr val="2C14DE"/>
                </a:solidFill>
              </a:rPr>
              <a:t>: small sized sub-blocks </a:t>
            </a:r>
            <a:r>
              <a:rPr lang="en-GB" dirty="0"/>
              <a:t>(typically </a:t>
            </a:r>
            <a:r>
              <a:rPr lang="en-GB" i="1" dirty="0"/>
              <a:t>==</a:t>
            </a:r>
            <a:r>
              <a:rPr lang="en-GB" dirty="0"/>
              <a:t> </a:t>
            </a:r>
            <a:r>
              <a:rPr lang="en-GB" i="1" dirty="0"/>
              <a:t>number of parallel tasks</a:t>
            </a:r>
            <a:r>
              <a:rPr lang="en-GB" dirty="0"/>
              <a:t>) - </a:t>
            </a:r>
            <a:r>
              <a:rPr lang="en-GB" b="1" dirty="0"/>
              <a:t>Pros</a:t>
            </a:r>
            <a:r>
              <a:rPr lang="en-GB" dirty="0"/>
              <a:t> &amp; </a:t>
            </a:r>
            <a:r>
              <a:rPr lang="en-GB" b="1" dirty="0"/>
              <a:t>Cons</a:t>
            </a:r>
            <a:r>
              <a:rPr lang="en-GB" dirty="0"/>
              <a:t>? </a:t>
            </a:r>
          </a:p>
          <a:p>
            <a:pPr algn="just"/>
            <a:endParaRPr lang="en-GB" dirty="0"/>
          </a:p>
          <a:p>
            <a:pPr algn="just"/>
            <a:endParaRPr lang="en-GB" b="1" dirty="0">
              <a:solidFill>
                <a:srgbClr val="2C14DE"/>
              </a:solidFill>
            </a:endParaRPr>
          </a:p>
          <a:p>
            <a:pPr algn="just"/>
            <a:endParaRPr lang="fr-FR" b="1" dirty="0">
              <a:solidFill>
                <a:srgbClr val="2C14DE"/>
              </a:solidFill>
            </a:endParaRPr>
          </a:p>
        </p:txBody>
      </p:sp>
      <p:sp>
        <p:nvSpPr>
          <p:cNvPr id="5" name="Rectangle 4"/>
          <p:cNvSpPr/>
          <p:nvPr/>
        </p:nvSpPr>
        <p:spPr>
          <a:xfrm>
            <a:off x="30032" y="838200"/>
            <a:ext cx="9067800" cy="4571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2" descr="https://nyu-cds.github.io/python-mpi/fig/04-partitions.png"/>
          <p:cNvPicPr>
            <a:picLocks noChangeAspect="1" noChangeArrowheads="1"/>
          </p:cNvPicPr>
          <p:nvPr/>
        </p:nvPicPr>
        <p:blipFill rotWithShape="1">
          <a:blip r:embed="rId2">
            <a:extLst>
              <a:ext uri="{28A0092B-C50C-407E-A947-70E740481C1C}">
                <a14:useLocalDpi xmlns:a14="http://schemas.microsoft.com/office/drawing/2010/main" val="0"/>
              </a:ext>
            </a:extLst>
          </a:blip>
          <a:srcRect l="16410" t="18170" b="42431"/>
          <a:stretch/>
        </p:blipFill>
        <p:spPr bwMode="auto">
          <a:xfrm>
            <a:off x="2133600" y="4724400"/>
            <a:ext cx="5486400" cy="19884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690781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2"/>
          <p:cNvSpPr>
            <a:spLocks noGrp="1" noChangeArrowheads="1"/>
          </p:cNvSpPr>
          <p:nvPr>
            <p:ph type="title"/>
          </p:nvPr>
        </p:nvSpPr>
        <p:spPr>
          <a:xfrm>
            <a:off x="30032" y="46038"/>
            <a:ext cx="9067800" cy="792162"/>
          </a:xfrm>
        </p:spPr>
        <p:txBody>
          <a:bodyPr/>
          <a:lstStyle/>
          <a:p>
            <a:r>
              <a:rPr lang="fr-FR" b="1" dirty="0">
                <a:solidFill>
                  <a:srgbClr val="B80000"/>
                </a:solidFill>
              </a:rPr>
              <a:t>2. (a) Domain Decomposition</a:t>
            </a:r>
          </a:p>
        </p:txBody>
      </p:sp>
      <p:sp>
        <p:nvSpPr>
          <p:cNvPr id="116739" name="Rectangle 3"/>
          <p:cNvSpPr>
            <a:spLocks noGrp="1" noChangeArrowheads="1"/>
          </p:cNvSpPr>
          <p:nvPr>
            <p:ph type="body" idx="1"/>
          </p:nvPr>
        </p:nvSpPr>
        <p:spPr>
          <a:xfrm>
            <a:off x="74847" y="883919"/>
            <a:ext cx="8990328" cy="5562600"/>
          </a:xfrm>
        </p:spPr>
        <p:txBody>
          <a:bodyPr/>
          <a:lstStyle/>
          <a:p>
            <a:pPr marL="0" indent="0" algn="just">
              <a:buNone/>
            </a:pPr>
            <a:r>
              <a:rPr lang="en-GB" altLang="ja-JP" b="1" u="sng" dirty="0">
                <a:solidFill>
                  <a:srgbClr val="D20000"/>
                </a:solidFill>
              </a:rPr>
              <a:t>2D Data Decomposition</a:t>
            </a:r>
            <a:r>
              <a:rPr lang="en-GB" altLang="ja-JP" b="1" dirty="0"/>
              <a:t>:</a:t>
            </a:r>
          </a:p>
          <a:p>
            <a:pPr algn="just"/>
            <a:r>
              <a:rPr lang="en-GB" b="1" dirty="0">
                <a:solidFill>
                  <a:srgbClr val="D20000"/>
                </a:solidFill>
              </a:rPr>
              <a:t>Cyclic (row*,column*)</a:t>
            </a:r>
            <a:r>
              <a:rPr lang="en-GB" b="1" dirty="0">
                <a:solidFill>
                  <a:srgbClr val="2C14DE"/>
                </a:solidFill>
              </a:rPr>
              <a:t>: small-sized many blocks </a:t>
            </a:r>
            <a:r>
              <a:rPr lang="en-GB" b="1" dirty="0">
                <a:solidFill>
                  <a:schemeClr val="tx1">
                    <a:lumMod val="95000"/>
                    <a:lumOff val="5000"/>
                  </a:schemeClr>
                </a:solidFill>
              </a:rPr>
              <a:t>(row or column)</a:t>
            </a:r>
            <a:r>
              <a:rPr lang="en-GB" b="1" dirty="0">
                <a:solidFill>
                  <a:srgbClr val="2C14DE"/>
                </a:solidFill>
              </a:rPr>
              <a:t> </a:t>
            </a:r>
            <a:r>
              <a:rPr lang="en-GB" dirty="0"/>
              <a:t>(typically &gt;&gt; </a:t>
            </a:r>
            <a:r>
              <a:rPr lang="en-GB" i="1" dirty="0"/>
              <a:t>number of parallel tasks</a:t>
            </a:r>
            <a:r>
              <a:rPr lang="en-GB" dirty="0"/>
              <a:t>) - </a:t>
            </a:r>
            <a:r>
              <a:rPr lang="en-GB" b="1" dirty="0"/>
              <a:t>Pros</a:t>
            </a:r>
            <a:r>
              <a:rPr lang="en-GB" dirty="0"/>
              <a:t> &amp; </a:t>
            </a:r>
            <a:r>
              <a:rPr lang="en-GB" b="1" dirty="0"/>
              <a:t>Cons</a:t>
            </a:r>
            <a:r>
              <a:rPr lang="en-GB" dirty="0"/>
              <a:t>? </a:t>
            </a:r>
          </a:p>
          <a:p>
            <a:pPr algn="just"/>
            <a:r>
              <a:rPr lang="en-GB" b="1" dirty="0">
                <a:solidFill>
                  <a:srgbClr val="D20000"/>
                </a:solidFill>
              </a:rPr>
              <a:t>Cyclic (</a:t>
            </a:r>
            <a:r>
              <a:rPr lang="en-GB" b="1" dirty="0" err="1">
                <a:solidFill>
                  <a:srgbClr val="D20000"/>
                </a:solidFill>
              </a:rPr>
              <a:t>row,coulmn</a:t>
            </a:r>
            <a:r>
              <a:rPr lang="en-GB" b="1" dirty="0">
                <a:solidFill>
                  <a:srgbClr val="D20000"/>
                </a:solidFill>
              </a:rPr>
              <a:t>)</a:t>
            </a:r>
            <a:r>
              <a:rPr lang="en-GB" b="1" dirty="0">
                <a:solidFill>
                  <a:srgbClr val="2C14DE"/>
                </a:solidFill>
              </a:rPr>
              <a:t>: small-sized many sub-blocks </a:t>
            </a:r>
            <a:r>
              <a:rPr lang="en-GB" dirty="0"/>
              <a:t>(typically &gt;&gt; </a:t>
            </a:r>
            <a:r>
              <a:rPr lang="en-GB" i="1" dirty="0"/>
              <a:t>number of parallel tasks</a:t>
            </a:r>
            <a:r>
              <a:rPr lang="en-GB" dirty="0"/>
              <a:t>) – </a:t>
            </a:r>
          </a:p>
          <a:p>
            <a:pPr marL="0" indent="0" algn="just">
              <a:buNone/>
            </a:pPr>
            <a:r>
              <a:rPr lang="en-GB" b="1" dirty="0"/>
              <a:t>    Pros</a:t>
            </a:r>
            <a:r>
              <a:rPr lang="en-GB" dirty="0"/>
              <a:t> &amp; </a:t>
            </a:r>
            <a:r>
              <a:rPr lang="en-GB" b="1" dirty="0"/>
              <a:t>Cons</a:t>
            </a:r>
            <a:r>
              <a:rPr lang="en-GB" dirty="0"/>
              <a:t>? </a:t>
            </a:r>
          </a:p>
          <a:p>
            <a:pPr algn="just"/>
            <a:endParaRPr lang="en-GB" dirty="0"/>
          </a:p>
          <a:p>
            <a:pPr algn="just"/>
            <a:endParaRPr lang="en-GB" b="1" dirty="0">
              <a:solidFill>
                <a:srgbClr val="2C14DE"/>
              </a:solidFill>
            </a:endParaRPr>
          </a:p>
          <a:p>
            <a:pPr algn="just"/>
            <a:endParaRPr lang="fr-FR" b="1" dirty="0">
              <a:solidFill>
                <a:srgbClr val="2C14DE"/>
              </a:solidFill>
            </a:endParaRPr>
          </a:p>
        </p:txBody>
      </p:sp>
      <p:sp>
        <p:nvSpPr>
          <p:cNvPr id="5" name="Rectangle 4"/>
          <p:cNvSpPr/>
          <p:nvPr/>
        </p:nvSpPr>
        <p:spPr>
          <a:xfrm>
            <a:off x="30032" y="838200"/>
            <a:ext cx="9067800" cy="4571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2" descr="https://nyu-cds.github.io/python-mpi/fig/04-partitions.png"/>
          <p:cNvPicPr>
            <a:picLocks noChangeAspect="1" noChangeArrowheads="1"/>
          </p:cNvPicPr>
          <p:nvPr/>
        </p:nvPicPr>
        <p:blipFill rotWithShape="1">
          <a:blip r:embed="rId2">
            <a:extLst>
              <a:ext uri="{28A0092B-C50C-407E-A947-70E740481C1C}">
                <a14:useLocalDpi xmlns:a14="http://schemas.microsoft.com/office/drawing/2010/main" val="0"/>
              </a:ext>
            </a:extLst>
          </a:blip>
          <a:srcRect l="16410" t="58935" b="299"/>
          <a:stretch/>
        </p:blipFill>
        <p:spPr bwMode="auto">
          <a:xfrm>
            <a:off x="1981200" y="4648200"/>
            <a:ext cx="5689600" cy="2133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657048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2"/>
          <p:cNvSpPr>
            <a:spLocks noGrp="1" noChangeArrowheads="1"/>
          </p:cNvSpPr>
          <p:nvPr>
            <p:ph type="title"/>
          </p:nvPr>
        </p:nvSpPr>
        <p:spPr>
          <a:xfrm>
            <a:off x="30032" y="46038"/>
            <a:ext cx="9067800" cy="792162"/>
          </a:xfrm>
        </p:spPr>
        <p:txBody>
          <a:bodyPr/>
          <a:lstStyle/>
          <a:p>
            <a:r>
              <a:rPr lang="fr-FR" b="1" dirty="0">
                <a:solidFill>
                  <a:srgbClr val="B80000"/>
                </a:solidFill>
              </a:rPr>
              <a:t>2. (b) </a:t>
            </a:r>
            <a:r>
              <a:rPr lang="fr-FR" b="1" dirty="0" err="1">
                <a:solidFill>
                  <a:srgbClr val="B80000"/>
                </a:solidFill>
              </a:rPr>
              <a:t>Functional</a:t>
            </a:r>
            <a:r>
              <a:rPr lang="fr-FR" b="1" dirty="0">
                <a:solidFill>
                  <a:srgbClr val="B80000"/>
                </a:solidFill>
              </a:rPr>
              <a:t> </a:t>
            </a:r>
            <a:r>
              <a:rPr lang="fr-FR" b="1" dirty="0" err="1">
                <a:solidFill>
                  <a:srgbClr val="B80000"/>
                </a:solidFill>
              </a:rPr>
              <a:t>Decomposition</a:t>
            </a:r>
            <a:endParaRPr lang="fr-FR" b="1" dirty="0">
              <a:solidFill>
                <a:srgbClr val="B80000"/>
              </a:solidFill>
            </a:endParaRPr>
          </a:p>
        </p:txBody>
      </p:sp>
      <p:sp>
        <p:nvSpPr>
          <p:cNvPr id="116739" name="Rectangle 3"/>
          <p:cNvSpPr>
            <a:spLocks noGrp="1" noChangeArrowheads="1"/>
          </p:cNvSpPr>
          <p:nvPr>
            <p:ph type="body" idx="1"/>
          </p:nvPr>
        </p:nvSpPr>
        <p:spPr>
          <a:xfrm>
            <a:off x="107504" y="1066800"/>
            <a:ext cx="8990328" cy="5562600"/>
          </a:xfrm>
        </p:spPr>
        <p:txBody>
          <a:bodyPr/>
          <a:lstStyle/>
          <a:p>
            <a:pPr>
              <a:lnSpc>
                <a:spcPct val="90000"/>
              </a:lnSpc>
            </a:pPr>
            <a:r>
              <a:rPr lang="en-US" b="1" dirty="0">
                <a:solidFill>
                  <a:srgbClr val="2C14DE"/>
                </a:solidFill>
              </a:rPr>
              <a:t>Focus</a:t>
            </a:r>
            <a:r>
              <a:rPr lang="en-US" dirty="0">
                <a:solidFill>
                  <a:schemeClr val="tx1">
                    <a:lumMod val="95000"/>
                    <a:lumOff val="5000"/>
                  </a:schemeClr>
                </a:solidFill>
              </a:rPr>
              <a:t> is on the </a:t>
            </a:r>
            <a:r>
              <a:rPr lang="en-US" b="1" dirty="0">
                <a:solidFill>
                  <a:srgbClr val="D20000"/>
                </a:solidFill>
              </a:rPr>
              <a:t>computation</a:t>
            </a:r>
            <a:r>
              <a:rPr lang="en-US" dirty="0">
                <a:solidFill>
                  <a:schemeClr val="tx1">
                    <a:lumMod val="95000"/>
                    <a:lumOff val="5000"/>
                  </a:schemeClr>
                </a:solidFill>
              </a:rPr>
              <a:t> that is to be </a:t>
            </a:r>
            <a:r>
              <a:rPr lang="en-US" b="1" dirty="0">
                <a:solidFill>
                  <a:schemeClr val="tx1">
                    <a:lumMod val="95000"/>
                    <a:lumOff val="5000"/>
                  </a:schemeClr>
                </a:solidFill>
              </a:rPr>
              <a:t>performed</a:t>
            </a:r>
          </a:p>
          <a:p>
            <a:pPr>
              <a:lnSpc>
                <a:spcPct val="90000"/>
              </a:lnSpc>
            </a:pPr>
            <a:endParaRPr lang="en-US" b="1" dirty="0">
              <a:solidFill>
                <a:schemeClr val="tx1">
                  <a:lumMod val="95000"/>
                  <a:lumOff val="5000"/>
                </a:schemeClr>
              </a:solidFill>
            </a:endParaRPr>
          </a:p>
          <a:p>
            <a:pPr>
              <a:lnSpc>
                <a:spcPct val="90000"/>
              </a:lnSpc>
            </a:pPr>
            <a:r>
              <a:rPr lang="en-US" dirty="0">
                <a:solidFill>
                  <a:schemeClr val="tx1">
                    <a:lumMod val="95000"/>
                    <a:lumOff val="5000"/>
                  </a:schemeClr>
                </a:solidFill>
              </a:rPr>
              <a:t>The </a:t>
            </a:r>
            <a:r>
              <a:rPr lang="en-US" b="1" dirty="0">
                <a:solidFill>
                  <a:srgbClr val="2C14DE"/>
                </a:solidFill>
              </a:rPr>
              <a:t>problem</a:t>
            </a:r>
            <a:r>
              <a:rPr lang="en-US" dirty="0">
                <a:solidFill>
                  <a:srgbClr val="2C14DE"/>
                </a:solidFill>
              </a:rPr>
              <a:t> </a:t>
            </a:r>
            <a:r>
              <a:rPr lang="en-US" dirty="0">
                <a:solidFill>
                  <a:schemeClr val="tx1">
                    <a:lumMod val="95000"/>
                    <a:lumOff val="5000"/>
                  </a:schemeClr>
                </a:solidFill>
              </a:rPr>
              <a:t>is </a:t>
            </a:r>
            <a:r>
              <a:rPr lang="en-US" b="1" dirty="0">
                <a:solidFill>
                  <a:srgbClr val="2C14DE"/>
                </a:solidFill>
              </a:rPr>
              <a:t>decomposed</a:t>
            </a:r>
            <a:r>
              <a:rPr lang="en-US" dirty="0">
                <a:solidFill>
                  <a:srgbClr val="2C14DE"/>
                </a:solidFill>
              </a:rPr>
              <a:t> </a:t>
            </a:r>
            <a:r>
              <a:rPr lang="en-US" b="1" u="sng" dirty="0">
                <a:solidFill>
                  <a:srgbClr val="C00000"/>
                </a:solidFill>
              </a:rPr>
              <a:t>according to the work</a:t>
            </a:r>
            <a:r>
              <a:rPr lang="en-US" b="1" u="sng" dirty="0">
                <a:solidFill>
                  <a:schemeClr val="tx1">
                    <a:lumMod val="95000"/>
                    <a:lumOff val="5000"/>
                  </a:schemeClr>
                </a:solidFill>
              </a:rPr>
              <a:t> </a:t>
            </a:r>
            <a:r>
              <a:rPr lang="en-US" dirty="0">
                <a:solidFill>
                  <a:schemeClr val="tx1">
                    <a:lumMod val="95000"/>
                    <a:lumOff val="5000"/>
                  </a:schemeClr>
                </a:solidFill>
              </a:rPr>
              <a:t>(instructions) that must be done</a:t>
            </a:r>
          </a:p>
          <a:p>
            <a:pPr marL="0" indent="0">
              <a:lnSpc>
                <a:spcPct val="90000"/>
              </a:lnSpc>
              <a:buNone/>
            </a:pPr>
            <a:r>
              <a:rPr lang="en-US" b="1" dirty="0">
                <a:solidFill>
                  <a:schemeClr val="tx1">
                    <a:lumMod val="95000"/>
                    <a:lumOff val="5000"/>
                  </a:schemeClr>
                </a:solidFill>
              </a:rPr>
              <a:t> </a:t>
            </a:r>
          </a:p>
          <a:p>
            <a:pPr>
              <a:lnSpc>
                <a:spcPct val="90000"/>
              </a:lnSpc>
            </a:pPr>
            <a:r>
              <a:rPr lang="en-US" dirty="0">
                <a:solidFill>
                  <a:schemeClr val="tx1">
                    <a:lumMod val="95000"/>
                    <a:lumOff val="5000"/>
                  </a:schemeClr>
                </a:solidFill>
              </a:rPr>
              <a:t>Each </a:t>
            </a:r>
            <a:r>
              <a:rPr lang="en-US" b="1" dirty="0">
                <a:solidFill>
                  <a:srgbClr val="C00000"/>
                </a:solidFill>
              </a:rPr>
              <a:t>sub-task </a:t>
            </a:r>
            <a:r>
              <a:rPr lang="en-US" b="1" dirty="0">
                <a:solidFill>
                  <a:schemeClr val="tx1">
                    <a:lumMod val="95000"/>
                    <a:lumOff val="5000"/>
                  </a:schemeClr>
                </a:solidFill>
              </a:rPr>
              <a:t>performs</a:t>
            </a:r>
            <a:r>
              <a:rPr lang="en-US" dirty="0">
                <a:solidFill>
                  <a:schemeClr val="tx1">
                    <a:lumMod val="95000"/>
                    <a:lumOff val="5000"/>
                  </a:schemeClr>
                </a:solidFill>
              </a:rPr>
              <a:t> a </a:t>
            </a:r>
            <a:r>
              <a:rPr lang="en-US" b="1" dirty="0">
                <a:solidFill>
                  <a:srgbClr val="2C14DE"/>
                </a:solidFill>
              </a:rPr>
              <a:t>portion</a:t>
            </a:r>
            <a:r>
              <a:rPr lang="en-US" dirty="0">
                <a:solidFill>
                  <a:srgbClr val="2C14DE"/>
                </a:solidFill>
              </a:rPr>
              <a:t> </a:t>
            </a:r>
            <a:r>
              <a:rPr lang="en-US" dirty="0">
                <a:solidFill>
                  <a:schemeClr val="tx1">
                    <a:lumMod val="95000"/>
                    <a:lumOff val="5000"/>
                  </a:schemeClr>
                </a:solidFill>
              </a:rPr>
              <a:t>of the </a:t>
            </a:r>
            <a:r>
              <a:rPr lang="en-US" b="1" dirty="0">
                <a:solidFill>
                  <a:srgbClr val="2C14DE"/>
                </a:solidFill>
              </a:rPr>
              <a:t>overall work</a:t>
            </a:r>
          </a:p>
        </p:txBody>
      </p:sp>
      <p:sp>
        <p:nvSpPr>
          <p:cNvPr id="5" name="Rectangle 4"/>
          <p:cNvSpPr/>
          <p:nvPr/>
        </p:nvSpPr>
        <p:spPr>
          <a:xfrm>
            <a:off x="30032" y="838200"/>
            <a:ext cx="9067800" cy="4571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3892723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0032" y="838200"/>
            <a:ext cx="9067800" cy="4571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p:cNvSpPr txBox="1"/>
          <p:nvPr/>
        </p:nvSpPr>
        <p:spPr>
          <a:xfrm>
            <a:off x="-1340512" y="3245277"/>
            <a:ext cx="184666" cy="369332"/>
          </a:xfrm>
          <a:prstGeom prst="rect">
            <a:avLst/>
          </a:prstGeom>
          <a:noFill/>
        </p:spPr>
        <p:txBody>
          <a:bodyPr wrap="none" rtlCol="0">
            <a:spAutoFit/>
          </a:bodyPr>
          <a:lstStyle/>
          <a:p>
            <a:endParaRPr lang="en-US" dirty="0"/>
          </a:p>
        </p:txBody>
      </p:sp>
      <p:pic>
        <p:nvPicPr>
          <p:cNvPr id="6146" name="Picture 2" descr="Python MPI: Problem Decomposi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08801" y="2743200"/>
            <a:ext cx="6589031" cy="39624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2"/>
          <p:cNvSpPr>
            <a:spLocks noGrp="1" noChangeArrowheads="1"/>
          </p:cNvSpPr>
          <p:nvPr>
            <p:ph type="title"/>
          </p:nvPr>
        </p:nvSpPr>
        <p:spPr>
          <a:xfrm>
            <a:off x="30032" y="46038"/>
            <a:ext cx="9067800" cy="792162"/>
          </a:xfrm>
        </p:spPr>
        <p:txBody>
          <a:bodyPr/>
          <a:lstStyle/>
          <a:p>
            <a:r>
              <a:rPr lang="fr-FR" b="1" dirty="0">
                <a:solidFill>
                  <a:srgbClr val="B80000"/>
                </a:solidFill>
              </a:rPr>
              <a:t>2. (b) </a:t>
            </a:r>
            <a:r>
              <a:rPr lang="fr-FR" b="1" dirty="0" err="1">
                <a:solidFill>
                  <a:srgbClr val="B80000"/>
                </a:solidFill>
              </a:rPr>
              <a:t>Functional</a:t>
            </a:r>
            <a:r>
              <a:rPr lang="fr-FR" b="1" dirty="0">
                <a:solidFill>
                  <a:srgbClr val="B80000"/>
                </a:solidFill>
              </a:rPr>
              <a:t> </a:t>
            </a:r>
            <a:r>
              <a:rPr lang="fr-FR" b="1" dirty="0" err="1">
                <a:solidFill>
                  <a:srgbClr val="B80000"/>
                </a:solidFill>
              </a:rPr>
              <a:t>Decomposition</a:t>
            </a:r>
            <a:endParaRPr lang="fr-FR" b="1" dirty="0">
              <a:solidFill>
                <a:srgbClr val="B80000"/>
              </a:solidFill>
            </a:endParaRPr>
          </a:p>
        </p:txBody>
      </p:sp>
      <p:sp>
        <p:nvSpPr>
          <p:cNvPr id="118787" name="Rectangle 3"/>
          <p:cNvSpPr>
            <a:spLocks noGrp="1" noChangeArrowheads="1"/>
          </p:cNvSpPr>
          <p:nvPr>
            <p:ph type="body" idx="1"/>
          </p:nvPr>
        </p:nvSpPr>
        <p:spPr>
          <a:xfrm>
            <a:off x="152400" y="990600"/>
            <a:ext cx="8991600" cy="5867400"/>
          </a:xfrm>
        </p:spPr>
        <p:txBody>
          <a:bodyPr>
            <a:normAutofit/>
          </a:bodyPr>
          <a:lstStyle/>
          <a:p>
            <a:pPr>
              <a:lnSpc>
                <a:spcPct val="90000"/>
              </a:lnSpc>
            </a:pPr>
            <a:r>
              <a:rPr lang="en-GB" altLang="ja-JP" b="1" dirty="0">
                <a:solidFill>
                  <a:srgbClr val="D20000"/>
                </a:solidFill>
              </a:rPr>
              <a:t>Functional decomposition </a:t>
            </a:r>
            <a:r>
              <a:rPr lang="en-GB" altLang="ja-JP" b="1" dirty="0"/>
              <a:t>useful</a:t>
            </a:r>
            <a:r>
              <a:rPr lang="en-GB" altLang="ja-JP" dirty="0"/>
              <a:t> to the </a:t>
            </a:r>
            <a:r>
              <a:rPr lang="en-GB" altLang="ja-JP" b="1" dirty="0"/>
              <a:t>problems</a:t>
            </a:r>
            <a:r>
              <a:rPr lang="en-GB" altLang="ja-JP" dirty="0"/>
              <a:t> that can be </a:t>
            </a:r>
            <a:r>
              <a:rPr lang="en-GB" altLang="ja-JP" b="1" dirty="0">
                <a:solidFill>
                  <a:srgbClr val="2C14DE"/>
                </a:solidFill>
              </a:rPr>
              <a:t>split into different tasks</a:t>
            </a:r>
            <a:endParaRPr lang="en-GB" altLang="ja-JP" dirty="0"/>
          </a:p>
          <a:p>
            <a:pPr marL="0" indent="0">
              <a:lnSpc>
                <a:spcPct val="90000"/>
              </a:lnSpc>
              <a:buNone/>
            </a:pPr>
            <a:r>
              <a:rPr lang="en-GB" sz="3000" b="1" dirty="0"/>
              <a:t>    Examples: </a:t>
            </a:r>
          </a:p>
          <a:p>
            <a:pPr lvl="1">
              <a:lnSpc>
                <a:spcPct val="90000"/>
              </a:lnSpc>
            </a:pPr>
            <a:r>
              <a:rPr lang="fr-FR" sz="2600" b="1" dirty="0" err="1"/>
              <a:t>Ecosystem</a:t>
            </a:r>
            <a:r>
              <a:rPr lang="fr-FR" sz="2600" b="1" dirty="0"/>
              <a:t> </a:t>
            </a:r>
            <a:r>
              <a:rPr lang="fr-FR" sz="2600" b="1" dirty="0" err="1"/>
              <a:t>Modeling</a:t>
            </a:r>
            <a:endParaRPr lang="fr-FR" sz="2600" b="1" dirty="0"/>
          </a:p>
          <a:p>
            <a:pPr lvl="1">
              <a:lnSpc>
                <a:spcPct val="90000"/>
              </a:lnSpc>
            </a:pPr>
            <a:r>
              <a:rPr lang="fr-FR" sz="2600" b="1" dirty="0"/>
              <a:t>Signal </a:t>
            </a:r>
            <a:r>
              <a:rPr lang="fr-FR" sz="2600" b="1" dirty="0" err="1"/>
              <a:t>Processing</a:t>
            </a:r>
            <a:endParaRPr lang="fr-FR" sz="2600" b="1" dirty="0"/>
          </a:p>
          <a:p>
            <a:pPr lvl="1">
              <a:lnSpc>
                <a:spcPct val="90000"/>
              </a:lnSpc>
            </a:pPr>
            <a:r>
              <a:rPr lang="fr-FR" sz="2600" b="1" dirty="0" err="1"/>
              <a:t>Climate</a:t>
            </a:r>
            <a:r>
              <a:rPr lang="fr-FR" sz="2600" b="1" dirty="0"/>
              <a:t> </a:t>
            </a:r>
            <a:r>
              <a:rPr lang="fr-FR" sz="2600" b="1" dirty="0" err="1"/>
              <a:t>Modeling</a:t>
            </a:r>
            <a:endParaRPr lang="fr-FR" sz="2600" b="1" dirty="0"/>
          </a:p>
        </p:txBody>
      </p:sp>
    </p:spTree>
    <p:extLst>
      <p:ext uri="{BB962C8B-B14F-4D97-AF65-F5344CB8AC3E}">
        <p14:creationId xmlns:p14="http://schemas.microsoft.com/office/powerpoint/2010/main" val="214903346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9810" name="Rectangle 2"/>
          <p:cNvSpPr>
            <a:spLocks noGrp="1" noChangeArrowheads="1"/>
          </p:cNvSpPr>
          <p:nvPr>
            <p:ph type="title"/>
          </p:nvPr>
        </p:nvSpPr>
        <p:spPr>
          <a:xfrm>
            <a:off x="76200" y="46038"/>
            <a:ext cx="8153400" cy="715962"/>
          </a:xfrm>
        </p:spPr>
        <p:txBody>
          <a:bodyPr>
            <a:normAutofit fontScale="90000"/>
          </a:bodyPr>
          <a:lstStyle/>
          <a:p>
            <a:r>
              <a:rPr lang="fr-FR" dirty="0" err="1">
                <a:solidFill>
                  <a:srgbClr val="B80000"/>
                </a:solidFill>
              </a:rPr>
              <a:t>Ecosystem</a:t>
            </a:r>
            <a:r>
              <a:rPr lang="fr-FR" dirty="0">
                <a:solidFill>
                  <a:srgbClr val="B80000"/>
                </a:solidFill>
              </a:rPr>
              <a:t> </a:t>
            </a:r>
            <a:r>
              <a:rPr lang="fr-FR" dirty="0" err="1">
                <a:solidFill>
                  <a:srgbClr val="B80000"/>
                </a:solidFill>
              </a:rPr>
              <a:t>Modeling</a:t>
            </a:r>
            <a:endParaRPr lang="fr-FR" dirty="0">
              <a:solidFill>
                <a:srgbClr val="B80000"/>
              </a:solidFill>
            </a:endParaRPr>
          </a:p>
        </p:txBody>
      </p:sp>
      <p:sp>
        <p:nvSpPr>
          <p:cNvPr id="119811" name="Rectangle 3"/>
          <p:cNvSpPr>
            <a:spLocks noGrp="1" noChangeArrowheads="1"/>
          </p:cNvSpPr>
          <p:nvPr>
            <p:ph type="body" idx="1"/>
          </p:nvPr>
        </p:nvSpPr>
        <p:spPr>
          <a:xfrm>
            <a:off x="76200" y="914400"/>
            <a:ext cx="8991600" cy="4724400"/>
          </a:xfrm>
        </p:spPr>
        <p:txBody>
          <a:bodyPr/>
          <a:lstStyle/>
          <a:p>
            <a:r>
              <a:rPr lang="en-GB" dirty="0"/>
              <a:t>Each </a:t>
            </a:r>
            <a:r>
              <a:rPr lang="en-GB" dirty="0">
                <a:solidFill>
                  <a:srgbClr val="2C14DE"/>
                </a:solidFill>
              </a:rPr>
              <a:t>program calculates </a:t>
            </a:r>
            <a:r>
              <a:rPr lang="en-GB" dirty="0"/>
              <a:t>the </a:t>
            </a:r>
            <a:r>
              <a:rPr lang="en-GB" dirty="0">
                <a:solidFill>
                  <a:srgbClr val="2C14DE"/>
                </a:solidFill>
              </a:rPr>
              <a:t>population of a given group</a:t>
            </a:r>
            <a:r>
              <a:rPr lang="en-GB" dirty="0"/>
              <a:t>, where each </a:t>
            </a:r>
            <a:r>
              <a:rPr lang="en-GB" dirty="0">
                <a:solidFill>
                  <a:srgbClr val="2C14DE"/>
                </a:solidFill>
              </a:rPr>
              <a:t>group's growth depends </a:t>
            </a:r>
            <a:r>
              <a:rPr lang="en-GB" dirty="0"/>
              <a:t>on that </a:t>
            </a:r>
            <a:r>
              <a:rPr lang="en-GB" dirty="0">
                <a:solidFill>
                  <a:srgbClr val="2C14DE"/>
                </a:solidFill>
              </a:rPr>
              <a:t>of its neighbours</a:t>
            </a:r>
            <a:r>
              <a:rPr lang="en-GB" dirty="0"/>
              <a:t>. </a:t>
            </a:r>
          </a:p>
          <a:p>
            <a:r>
              <a:rPr lang="en-GB" dirty="0"/>
              <a:t>As </a:t>
            </a:r>
            <a:r>
              <a:rPr lang="en-GB" dirty="0">
                <a:solidFill>
                  <a:srgbClr val="2C14DE"/>
                </a:solidFill>
              </a:rPr>
              <a:t>time progresses</a:t>
            </a:r>
            <a:r>
              <a:rPr lang="en-GB" dirty="0"/>
              <a:t>, each </a:t>
            </a:r>
            <a:r>
              <a:rPr lang="en-GB" dirty="0">
                <a:solidFill>
                  <a:srgbClr val="2C14DE"/>
                </a:solidFill>
              </a:rPr>
              <a:t>process calculates </a:t>
            </a:r>
            <a:r>
              <a:rPr lang="en-GB" dirty="0"/>
              <a:t>its </a:t>
            </a:r>
            <a:r>
              <a:rPr lang="en-GB" dirty="0">
                <a:solidFill>
                  <a:srgbClr val="2C14DE"/>
                </a:solidFill>
              </a:rPr>
              <a:t>current state</a:t>
            </a:r>
            <a:r>
              <a:rPr lang="en-GB" dirty="0"/>
              <a:t>, then </a:t>
            </a:r>
            <a:r>
              <a:rPr lang="en-GB" dirty="0">
                <a:solidFill>
                  <a:srgbClr val="2C14DE"/>
                </a:solidFill>
              </a:rPr>
              <a:t>exchanges information </a:t>
            </a:r>
            <a:r>
              <a:rPr lang="en-GB" dirty="0"/>
              <a:t>with the </a:t>
            </a:r>
            <a:r>
              <a:rPr lang="en-GB" dirty="0">
                <a:solidFill>
                  <a:srgbClr val="2C14DE"/>
                </a:solidFill>
              </a:rPr>
              <a:t>neighbour populations</a:t>
            </a:r>
            <a:r>
              <a:rPr lang="en-GB" dirty="0"/>
              <a:t>. </a:t>
            </a:r>
          </a:p>
          <a:p>
            <a:r>
              <a:rPr lang="en-GB" dirty="0">
                <a:solidFill>
                  <a:srgbClr val="2C14DE"/>
                </a:solidFill>
              </a:rPr>
              <a:t>All tasks </a:t>
            </a:r>
            <a:r>
              <a:rPr lang="en-GB" dirty="0"/>
              <a:t>then </a:t>
            </a:r>
            <a:r>
              <a:rPr lang="en-GB" dirty="0">
                <a:solidFill>
                  <a:srgbClr val="2C14DE"/>
                </a:solidFill>
              </a:rPr>
              <a:t>progress to calculate </a:t>
            </a:r>
            <a:r>
              <a:rPr lang="en-GB" dirty="0"/>
              <a:t>the </a:t>
            </a:r>
            <a:r>
              <a:rPr lang="en-GB" dirty="0">
                <a:solidFill>
                  <a:srgbClr val="2C14DE"/>
                </a:solidFill>
              </a:rPr>
              <a:t>state</a:t>
            </a:r>
            <a:r>
              <a:rPr lang="en-GB" dirty="0"/>
              <a:t> at the </a:t>
            </a:r>
            <a:r>
              <a:rPr lang="en-GB" dirty="0">
                <a:solidFill>
                  <a:srgbClr val="2C14DE"/>
                </a:solidFill>
              </a:rPr>
              <a:t>next time step</a:t>
            </a:r>
            <a:r>
              <a:rPr lang="en-GB" dirty="0"/>
              <a:t>. </a:t>
            </a:r>
            <a:endParaRPr lang="fr-FR" dirty="0"/>
          </a:p>
        </p:txBody>
      </p:sp>
      <p:pic>
        <p:nvPicPr>
          <p:cNvPr id="119812" name="Picture 4" descr="Functional decomposition examp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24200" y="4724400"/>
            <a:ext cx="5084483" cy="1981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 name="Rectangle 4"/>
          <p:cNvSpPr/>
          <p:nvPr/>
        </p:nvSpPr>
        <p:spPr>
          <a:xfrm>
            <a:off x="7579" y="762000"/>
            <a:ext cx="9067800" cy="4571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5680180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9" name="Rectangle 3"/>
          <p:cNvSpPr>
            <a:spLocks noGrp="1" noChangeArrowheads="1"/>
          </p:cNvSpPr>
          <p:nvPr>
            <p:ph type="body" idx="1"/>
          </p:nvPr>
        </p:nvSpPr>
        <p:spPr>
          <a:xfrm>
            <a:off x="304800" y="990600"/>
            <a:ext cx="8686800" cy="5715000"/>
          </a:xfrm>
        </p:spPr>
        <p:txBody>
          <a:bodyPr>
            <a:normAutofit/>
          </a:bodyPr>
          <a:lstStyle/>
          <a:p>
            <a:pPr marL="514350" indent="-514350">
              <a:spcBef>
                <a:spcPts val="1400"/>
              </a:spcBef>
              <a:buFont typeface="+mj-lt"/>
              <a:buAutoNum type="arabicPeriod"/>
            </a:pPr>
            <a:r>
              <a:rPr lang="en-GB" b="1" dirty="0">
                <a:solidFill>
                  <a:schemeClr val="bg1">
                    <a:lumMod val="85000"/>
                  </a:schemeClr>
                </a:solidFill>
              </a:rPr>
              <a:t>Problem Understanding</a:t>
            </a:r>
          </a:p>
          <a:p>
            <a:pPr marL="514350" indent="-514350">
              <a:spcBef>
                <a:spcPts val="1400"/>
              </a:spcBef>
              <a:buFont typeface="+mj-lt"/>
              <a:buAutoNum type="arabicPeriod"/>
            </a:pPr>
            <a:r>
              <a:rPr lang="en-GB" b="1" dirty="0">
                <a:solidFill>
                  <a:schemeClr val="bg1">
                    <a:lumMod val="85000"/>
                  </a:schemeClr>
                </a:solidFill>
              </a:rPr>
              <a:t>Partitioning/Decomposition</a:t>
            </a:r>
          </a:p>
          <a:p>
            <a:pPr marL="514350" indent="-514350">
              <a:spcBef>
                <a:spcPts val="1400"/>
              </a:spcBef>
              <a:buFont typeface="+mj-lt"/>
              <a:buAutoNum type="arabicPeriod"/>
            </a:pPr>
            <a:r>
              <a:rPr lang="en-GB" b="1" dirty="0"/>
              <a:t>Assignment</a:t>
            </a:r>
          </a:p>
          <a:p>
            <a:pPr marL="514350" indent="-514350">
              <a:spcBef>
                <a:spcPts val="1400"/>
              </a:spcBef>
              <a:buFont typeface="+mj-lt"/>
              <a:buAutoNum type="arabicPeriod"/>
            </a:pPr>
            <a:r>
              <a:rPr lang="en-GB" b="1" dirty="0">
                <a:solidFill>
                  <a:schemeClr val="bg1">
                    <a:lumMod val="85000"/>
                  </a:schemeClr>
                </a:solidFill>
              </a:rPr>
              <a:t>Orchestration</a:t>
            </a:r>
          </a:p>
          <a:p>
            <a:pPr marL="514350" indent="-514350">
              <a:spcBef>
                <a:spcPts val="1400"/>
              </a:spcBef>
              <a:buFont typeface="+mj-lt"/>
              <a:buAutoNum type="arabicPeriod"/>
            </a:pPr>
            <a:r>
              <a:rPr lang="en-GB" b="1" dirty="0">
                <a:solidFill>
                  <a:schemeClr val="bg1">
                    <a:lumMod val="85000"/>
                  </a:schemeClr>
                </a:solidFill>
              </a:rPr>
              <a:t>Mapping</a:t>
            </a:r>
          </a:p>
          <a:p>
            <a:pPr marL="514350" indent="-514350">
              <a:buFont typeface="+mj-lt"/>
              <a:buAutoNum type="arabicPeriod"/>
            </a:pPr>
            <a:endParaRPr lang="fr-FR" b="1" dirty="0">
              <a:solidFill>
                <a:schemeClr val="tx1">
                  <a:lumMod val="85000"/>
                  <a:lumOff val="15000"/>
                </a:schemeClr>
              </a:solidFill>
            </a:endParaRPr>
          </a:p>
          <a:p>
            <a:pPr marL="0" indent="0">
              <a:buNone/>
            </a:pPr>
            <a:endParaRPr lang="fr-FR" b="1" dirty="0">
              <a:solidFill>
                <a:schemeClr val="tx1">
                  <a:lumMod val="85000"/>
                  <a:lumOff val="15000"/>
                </a:schemeClr>
              </a:solidFill>
            </a:endParaRPr>
          </a:p>
        </p:txBody>
      </p:sp>
      <p:sp>
        <p:nvSpPr>
          <p:cNvPr id="4" name="Rectangle 3"/>
          <p:cNvSpPr/>
          <p:nvPr/>
        </p:nvSpPr>
        <p:spPr>
          <a:xfrm>
            <a:off x="30032" y="838200"/>
            <a:ext cx="9067800" cy="4571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p:cNvSpPr txBox="1">
            <a:spLocks/>
          </p:cNvSpPr>
          <p:nvPr/>
        </p:nvSpPr>
        <p:spPr>
          <a:xfrm>
            <a:off x="180700" y="-76200"/>
            <a:ext cx="8963300" cy="944721"/>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b="1" dirty="0">
                <a:solidFill>
                  <a:srgbClr val="B80000"/>
                </a:solidFill>
              </a:rPr>
              <a:t>Parallelization Strategy</a:t>
            </a:r>
          </a:p>
        </p:txBody>
      </p:sp>
    </p:spTree>
    <p:extLst>
      <p:ext uri="{BB962C8B-B14F-4D97-AF65-F5344CB8AC3E}">
        <p14:creationId xmlns:p14="http://schemas.microsoft.com/office/powerpoint/2010/main" val="258571067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2"/>
          <p:cNvSpPr>
            <a:spLocks noGrp="1" noChangeArrowheads="1"/>
          </p:cNvSpPr>
          <p:nvPr>
            <p:ph type="title"/>
          </p:nvPr>
        </p:nvSpPr>
        <p:spPr>
          <a:xfrm>
            <a:off x="30032" y="46038"/>
            <a:ext cx="9067800" cy="792162"/>
          </a:xfrm>
        </p:spPr>
        <p:txBody>
          <a:bodyPr/>
          <a:lstStyle/>
          <a:p>
            <a:r>
              <a:rPr lang="fr-FR" b="1" dirty="0">
                <a:solidFill>
                  <a:srgbClr val="B80000"/>
                </a:solidFill>
              </a:rPr>
              <a:t>3. </a:t>
            </a:r>
            <a:r>
              <a:rPr lang="fr-FR" b="1" dirty="0" err="1">
                <a:solidFill>
                  <a:srgbClr val="B80000"/>
                </a:solidFill>
              </a:rPr>
              <a:t>Assignment</a:t>
            </a:r>
            <a:endParaRPr lang="fr-FR" b="1" dirty="0">
              <a:solidFill>
                <a:srgbClr val="B80000"/>
              </a:solidFill>
            </a:endParaRPr>
          </a:p>
        </p:txBody>
      </p:sp>
      <p:sp>
        <p:nvSpPr>
          <p:cNvPr id="116739" name="Rectangle 3"/>
          <p:cNvSpPr>
            <a:spLocks noGrp="1" noChangeArrowheads="1"/>
          </p:cNvSpPr>
          <p:nvPr>
            <p:ph type="body" idx="1"/>
          </p:nvPr>
        </p:nvSpPr>
        <p:spPr>
          <a:xfrm>
            <a:off x="107504" y="990600"/>
            <a:ext cx="8990328" cy="5638800"/>
          </a:xfrm>
        </p:spPr>
        <p:txBody>
          <a:bodyPr>
            <a:normAutofit/>
          </a:bodyPr>
          <a:lstStyle/>
          <a:p>
            <a:pPr algn="just">
              <a:lnSpc>
                <a:spcPct val="90000"/>
              </a:lnSpc>
            </a:pPr>
            <a:r>
              <a:rPr lang="en-US" sz="3000" b="1" dirty="0">
                <a:solidFill>
                  <a:srgbClr val="D20000"/>
                </a:solidFill>
              </a:rPr>
              <a:t>Composing</a:t>
            </a:r>
            <a:r>
              <a:rPr lang="en-US" sz="3000" dirty="0">
                <a:solidFill>
                  <a:srgbClr val="D20000"/>
                </a:solidFill>
              </a:rPr>
              <a:t> </a:t>
            </a:r>
            <a:r>
              <a:rPr lang="en-US" sz="3000" dirty="0"/>
              <a:t>“</a:t>
            </a:r>
            <a:r>
              <a:rPr lang="en-US" sz="3000" b="1" dirty="0"/>
              <a:t>Fine-grained</a:t>
            </a:r>
            <a:r>
              <a:rPr lang="en-US" sz="3000" dirty="0"/>
              <a:t>” parallel </a:t>
            </a:r>
            <a:r>
              <a:rPr lang="en-US" sz="3000" b="1" dirty="0"/>
              <a:t>computations</a:t>
            </a:r>
            <a:r>
              <a:rPr lang="en-US" sz="3000" dirty="0"/>
              <a:t> into </a:t>
            </a:r>
            <a:r>
              <a:rPr lang="en-US" sz="3000" b="1" dirty="0">
                <a:solidFill>
                  <a:srgbClr val="2C14DE"/>
                </a:solidFill>
              </a:rPr>
              <a:t>processes</a:t>
            </a:r>
            <a:r>
              <a:rPr lang="en-US" sz="3000" dirty="0">
                <a:solidFill>
                  <a:srgbClr val="2C14DE"/>
                </a:solidFill>
              </a:rPr>
              <a:t> </a:t>
            </a:r>
            <a:r>
              <a:rPr lang="en-US" sz="3000" dirty="0"/>
              <a:t>or </a:t>
            </a:r>
            <a:r>
              <a:rPr lang="en-US" sz="3000" b="1" dirty="0">
                <a:solidFill>
                  <a:srgbClr val="2C14DE"/>
                </a:solidFill>
              </a:rPr>
              <a:t>coarse-grained tasks</a:t>
            </a:r>
          </a:p>
          <a:p>
            <a:pPr algn="just">
              <a:lnSpc>
                <a:spcPct val="90000"/>
              </a:lnSpc>
            </a:pPr>
            <a:endParaRPr lang="en-US" sz="3000" b="1" dirty="0">
              <a:solidFill>
                <a:srgbClr val="2C14DE"/>
              </a:solidFill>
            </a:endParaRPr>
          </a:p>
          <a:p>
            <a:pPr algn="just">
              <a:lnSpc>
                <a:spcPct val="90000"/>
              </a:lnSpc>
            </a:pPr>
            <a:r>
              <a:rPr lang="en-US" sz="3000" b="1" dirty="0">
                <a:solidFill>
                  <a:srgbClr val="2C14DE"/>
                </a:solidFill>
              </a:rPr>
              <a:t>Considerations</a:t>
            </a:r>
            <a:r>
              <a:rPr lang="en-US" sz="3000" dirty="0">
                <a:solidFill>
                  <a:srgbClr val="2C14DE"/>
                </a:solidFill>
              </a:rPr>
              <a:t> </a:t>
            </a:r>
            <a:r>
              <a:rPr lang="en-US" sz="3000" dirty="0"/>
              <a:t>while </a:t>
            </a:r>
            <a:r>
              <a:rPr lang="en-US" sz="3000" b="1" dirty="0">
                <a:solidFill>
                  <a:srgbClr val="2C14DE"/>
                </a:solidFill>
              </a:rPr>
              <a:t>composing tasks</a:t>
            </a:r>
            <a:r>
              <a:rPr lang="en-US" sz="3000" dirty="0"/>
              <a:t>: </a:t>
            </a:r>
            <a:r>
              <a:rPr lang="en-US" sz="3000" b="1" i="1" dirty="0"/>
              <a:t>Load-balance</a:t>
            </a:r>
            <a:r>
              <a:rPr lang="en-US" sz="3000" dirty="0"/>
              <a:t>, </a:t>
            </a:r>
            <a:r>
              <a:rPr lang="en-US" sz="3000" b="1" i="1" dirty="0"/>
              <a:t>Uniform communication</a:t>
            </a:r>
            <a:r>
              <a:rPr lang="en-US" sz="3000" dirty="0"/>
              <a:t>, </a:t>
            </a:r>
            <a:r>
              <a:rPr lang="en-US" sz="3000" b="1" i="1" dirty="0"/>
              <a:t>ease of  Synchronization </a:t>
            </a:r>
          </a:p>
          <a:p>
            <a:pPr marL="0" indent="0">
              <a:lnSpc>
                <a:spcPct val="90000"/>
              </a:lnSpc>
              <a:buNone/>
            </a:pPr>
            <a:endParaRPr lang="en-US" b="1" dirty="0">
              <a:solidFill>
                <a:srgbClr val="2C14DE"/>
              </a:solidFill>
            </a:endParaRPr>
          </a:p>
          <a:p>
            <a:pPr>
              <a:lnSpc>
                <a:spcPct val="90000"/>
              </a:lnSpc>
            </a:pPr>
            <a:endParaRPr lang="en-US" b="1" dirty="0">
              <a:solidFill>
                <a:srgbClr val="2C14DE"/>
              </a:solidFill>
            </a:endParaRPr>
          </a:p>
        </p:txBody>
      </p:sp>
      <p:sp>
        <p:nvSpPr>
          <p:cNvPr id="5" name="Rectangle 4"/>
          <p:cNvSpPr/>
          <p:nvPr/>
        </p:nvSpPr>
        <p:spPr>
          <a:xfrm>
            <a:off x="30032" y="838200"/>
            <a:ext cx="9067800" cy="4571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rotWithShape="1">
          <a:blip r:embed="rId3"/>
          <a:srcRect l="33749" t="35185" r="33751" b="34444"/>
          <a:stretch/>
        </p:blipFill>
        <p:spPr>
          <a:xfrm>
            <a:off x="1295400" y="3315740"/>
            <a:ext cx="6327947" cy="3326229"/>
          </a:xfrm>
          <a:prstGeom prst="rect">
            <a:avLst/>
          </a:prstGeom>
        </p:spPr>
      </p:pic>
    </p:spTree>
    <p:extLst>
      <p:ext uri="{BB962C8B-B14F-4D97-AF65-F5344CB8AC3E}">
        <p14:creationId xmlns:p14="http://schemas.microsoft.com/office/powerpoint/2010/main" val="189170403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9" name="Rectangle 3"/>
          <p:cNvSpPr>
            <a:spLocks noGrp="1" noChangeArrowheads="1"/>
          </p:cNvSpPr>
          <p:nvPr>
            <p:ph type="body" idx="1"/>
          </p:nvPr>
        </p:nvSpPr>
        <p:spPr>
          <a:xfrm>
            <a:off x="304800" y="990600"/>
            <a:ext cx="8686800" cy="5715000"/>
          </a:xfrm>
        </p:spPr>
        <p:txBody>
          <a:bodyPr>
            <a:normAutofit/>
          </a:bodyPr>
          <a:lstStyle/>
          <a:p>
            <a:pPr marL="514350" indent="-514350">
              <a:spcBef>
                <a:spcPts val="1400"/>
              </a:spcBef>
              <a:buFont typeface="+mj-lt"/>
              <a:buAutoNum type="arabicPeriod"/>
            </a:pPr>
            <a:r>
              <a:rPr lang="en-GB" b="1" dirty="0">
                <a:solidFill>
                  <a:schemeClr val="bg1">
                    <a:lumMod val="85000"/>
                  </a:schemeClr>
                </a:solidFill>
              </a:rPr>
              <a:t>Problem Understanding</a:t>
            </a:r>
          </a:p>
          <a:p>
            <a:pPr marL="514350" indent="-514350">
              <a:spcBef>
                <a:spcPts val="1400"/>
              </a:spcBef>
              <a:buFont typeface="+mj-lt"/>
              <a:buAutoNum type="arabicPeriod"/>
            </a:pPr>
            <a:r>
              <a:rPr lang="en-GB" b="1" dirty="0">
                <a:solidFill>
                  <a:schemeClr val="bg1">
                    <a:lumMod val="85000"/>
                  </a:schemeClr>
                </a:solidFill>
              </a:rPr>
              <a:t>Partitioning/Decomposition</a:t>
            </a:r>
          </a:p>
          <a:p>
            <a:pPr marL="514350" indent="-514350">
              <a:spcBef>
                <a:spcPts val="1400"/>
              </a:spcBef>
              <a:buFont typeface="+mj-lt"/>
              <a:buAutoNum type="arabicPeriod"/>
            </a:pPr>
            <a:r>
              <a:rPr lang="en-GB" b="1" dirty="0">
                <a:solidFill>
                  <a:schemeClr val="bg1">
                    <a:lumMod val="85000"/>
                  </a:schemeClr>
                </a:solidFill>
              </a:rPr>
              <a:t>Assignment</a:t>
            </a:r>
          </a:p>
          <a:p>
            <a:pPr marL="514350" indent="-514350">
              <a:spcBef>
                <a:spcPts val="1400"/>
              </a:spcBef>
              <a:buFont typeface="+mj-lt"/>
              <a:buAutoNum type="arabicPeriod"/>
            </a:pPr>
            <a:r>
              <a:rPr lang="en-GB" b="1" dirty="0"/>
              <a:t>Orchestration</a:t>
            </a:r>
          </a:p>
          <a:p>
            <a:pPr marL="514350" indent="-514350">
              <a:spcBef>
                <a:spcPts val="1400"/>
              </a:spcBef>
              <a:buFont typeface="+mj-lt"/>
              <a:buAutoNum type="arabicPeriod"/>
            </a:pPr>
            <a:r>
              <a:rPr lang="en-GB" b="1" dirty="0"/>
              <a:t>Mapping</a:t>
            </a:r>
          </a:p>
          <a:p>
            <a:pPr marL="514350" indent="-514350">
              <a:buFont typeface="+mj-lt"/>
              <a:buAutoNum type="arabicPeriod"/>
            </a:pPr>
            <a:endParaRPr lang="fr-FR" b="1" dirty="0">
              <a:solidFill>
                <a:schemeClr val="tx1">
                  <a:lumMod val="85000"/>
                  <a:lumOff val="15000"/>
                </a:schemeClr>
              </a:solidFill>
            </a:endParaRPr>
          </a:p>
          <a:p>
            <a:pPr marL="0" indent="0">
              <a:buNone/>
            </a:pPr>
            <a:endParaRPr lang="fr-FR" b="1" dirty="0">
              <a:solidFill>
                <a:schemeClr val="tx1">
                  <a:lumMod val="85000"/>
                  <a:lumOff val="15000"/>
                </a:schemeClr>
              </a:solidFill>
            </a:endParaRPr>
          </a:p>
        </p:txBody>
      </p:sp>
      <p:sp>
        <p:nvSpPr>
          <p:cNvPr id="4" name="Rectangle 3"/>
          <p:cNvSpPr/>
          <p:nvPr/>
        </p:nvSpPr>
        <p:spPr>
          <a:xfrm>
            <a:off x="30032" y="838200"/>
            <a:ext cx="9067800" cy="4571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p:cNvSpPr txBox="1">
            <a:spLocks/>
          </p:cNvSpPr>
          <p:nvPr/>
        </p:nvSpPr>
        <p:spPr>
          <a:xfrm>
            <a:off x="180700" y="-76200"/>
            <a:ext cx="8963300" cy="944721"/>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b="1" dirty="0">
                <a:solidFill>
                  <a:srgbClr val="B80000"/>
                </a:solidFill>
              </a:rPr>
              <a:t>Parallelization Strategy</a:t>
            </a:r>
          </a:p>
        </p:txBody>
      </p:sp>
    </p:spTree>
    <p:extLst>
      <p:ext uri="{BB962C8B-B14F-4D97-AF65-F5344CB8AC3E}">
        <p14:creationId xmlns:p14="http://schemas.microsoft.com/office/powerpoint/2010/main" val="109975830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2"/>
          <p:cNvSpPr>
            <a:spLocks noGrp="1" noChangeArrowheads="1"/>
          </p:cNvSpPr>
          <p:nvPr>
            <p:ph type="title"/>
          </p:nvPr>
        </p:nvSpPr>
        <p:spPr>
          <a:xfrm>
            <a:off x="30032" y="46038"/>
            <a:ext cx="9067800" cy="792162"/>
          </a:xfrm>
        </p:spPr>
        <p:txBody>
          <a:bodyPr/>
          <a:lstStyle/>
          <a:p>
            <a:r>
              <a:rPr lang="fr-FR" b="1" dirty="0">
                <a:solidFill>
                  <a:srgbClr val="B80000"/>
                </a:solidFill>
              </a:rPr>
              <a:t>4-5. Orchestration &amp; </a:t>
            </a:r>
            <a:r>
              <a:rPr lang="fr-FR" b="1" dirty="0" err="1">
                <a:solidFill>
                  <a:srgbClr val="B80000"/>
                </a:solidFill>
              </a:rPr>
              <a:t>Mapping</a:t>
            </a:r>
            <a:endParaRPr lang="fr-FR" b="1" dirty="0">
              <a:solidFill>
                <a:srgbClr val="B80000"/>
              </a:solidFill>
            </a:endParaRPr>
          </a:p>
        </p:txBody>
      </p:sp>
      <p:sp>
        <p:nvSpPr>
          <p:cNvPr id="116739" name="Rectangle 3"/>
          <p:cNvSpPr>
            <a:spLocks noGrp="1" noChangeArrowheads="1"/>
          </p:cNvSpPr>
          <p:nvPr>
            <p:ph type="body" idx="1"/>
          </p:nvPr>
        </p:nvSpPr>
        <p:spPr>
          <a:xfrm>
            <a:off x="107504" y="990600"/>
            <a:ext cx="8990328" cy="5638800"/>
          </a:xfrm>
        </p:spPr>
        <p:txBody>
          <a:bodyPr>
            <a:normAutofit/>
          </a:bodyPr>
          <a:lstStyle/>
          <a:p>
            <a:pPr algn="just">
              <a:lnSpc>
                <a:spcPct val="90000"/>
              </a:lnSpc>
            </a:pPr>
            <a:r>
              <a:rPr lang="en-US" sz="2800" b="1" dirty="0"/>
              <a:t>Following </a:t>
            </a:r>
            <a:r>
              <a:rPr lang="en-US" sz="2800" b="1" dirty="0">
                <a:solidFill>
                  <a:srgbClr val="2C14DE"/>
                </a:solidFill>
              </a:rPr>
              <a:t>aspects</a:t>
            </a:r>
            <a:r>
              <a:rPr lang="en-US" sz="2800" dirty="0">
                <a:solidFill>
                  <a:srgbClr val="2C14DE"/>
                </a:solidFill>
              </a:rPr>
              <a:t> </a:t>
            </a:r>
            <a:r>
              <a:rPr lang="en-US" sz="2800" dirty="0"/>
              <a:t>should be </a:t>
            </a:r>
            <a:r>
              <a:rPr lang="en-US" sz="2800" b="1" dirty="0">
                <a:solidFill>
                  <a:srgbClr val="2C14DE"/>
                </a:solidFill>
              </a:rPr>
              <a:t>considered</a:t>
            </a:r>
            <a:r>
              <a:rPr lang="en-US" sz="2800" dirty="0">
                <a:solidFill>
                  <a:srgbClr val="2C14DE"/>
                </a:solidFill>
              </a:rPr>
              <a:t> </a:t>
            </a:r>
            <a:r>
              <a:rPr lang="en-US" sz="2800" dirty="0"/>
              <a:t>before </a:t>
            </a:r>
            <a:r>
              <a:rPr lang="en-US" sz="2800" b="1" dirty="0">
                <a:solidFill>
                  <a:srgbClr val="C00000"/>
                </a:solidFill>
              </a:rPr>
              <a:t>actual mapping (Scheduling):</a:t>
            </a:r>
          </a:p>
          <a:p>
            <a:pPr algn="just">
              <a:lnSpc>
                <a:spcPct val="90000"/>
              </a:lnSpc>
            </a:pPr>
            <a:endParaRPr lang="en-US" sz="3000" dirty="0"/>
          </a:p>
          <a:p>
            <a:pPr marL="971550" lvl="1" indent="-514350" algn="just">
              <a:lnSpc>
                <a:spcPct val="90000"/>
              </a:lnSpc>
              <a:buFont typeface="+mj-lt"/>
              <a:buAutoNum type="alphaLcParenR"/>
            </a:pPr>
            <a:r>
              <a:rPr lang="en-US" sz="3000" b="1" dirty="0"/>
              <a:t>Inter-task communication</a:t>
            </a:r>
          </a:p>
          <a:p>
            <a:pPr marL="971550" lvl="1" indent="-514350" algn="just">
              <a:lnSpc>
                <a:spcPct val="90000"/>
              </a:lnSpc>
              <a:buFont typeface="+mj-lt"/>
              <a:buAutoNum type="alphaLcParenR"/>
            </a:pPr>
            <a:r>
              <a:rPr lang="en-US" sz="3000" b="1" dirty="0"/>
              <a:t>Synchronization</a:t>
            </a:r>
            <a:r>
              <a:rPr lang="en-US" sz="3000" dirty="0"/>
              <a:t> among </a:t>
            </a:r>
            <a:r>
              <a:rPr lang="en-US" sz="3000" b="1" dirty="0"/>
              <a:t>tasks</a:t>
            </a:r>
          </a:p>
          <a:p>
            <a:pPr marL="971550" lvl="1" indent="-514350" algn="just">
              <a:lnSpc>
                <a:spcPct val="90000"/>
              </a:lnSpc>
              <a:buFont typeface="+mj-lt"/>
              <a:buAutoNum type="alphaLcParenR"/>
            </a:pPr>
            <a:r>
              <a:rPr lang="en-US" sz="3000" b="1" dirty="0"/>
              <a:t>Data locality aspect</a:t>
            </a:r>
          </a:p>
          <a:p>
            <a:pPr marL="971550" lvl="1" indent="-514350" algn="just">
              <a:lnSpc>
                <a:spcPct val="90000"/>
              </a:lnSpc>
              <a:buFont typeface="+mj-lt"/>
              <a:buAutoNum type="alphaLcParenR"/>
            </a:pPr>
            <a:r>
              <a:rPr lang="en-US" sz="3000" dirty="0"/>
              <a:t>Other </a:t>
            </a:r>
            <a:r>
              <a:rPr lang="en-US" sz="3000" b="1" dirty="0"/>
              <a:t>system related considerations </a:t>
            </a:r>
            <a:r>
              <a:rPr lang="en-US" sz="3000" dirty="0"/>
              <a:t>(NUMA, etc.).</a:t>
            </a:r>
          </a:p>
          <a:p>
            <a:pPr algn="just">
              <a:lnSpc>
                <a:spcPct val="90000"/>
              </a:lnSpc>
            </a:pPr>
            <a:endParaRPr lang="en-US" sz="2800" dirty="0"/>
          </a:p>
          <a:p>
            <a:pPr marL="0" indent="0">
              <a:lnSpc>
                <a:spcPct val="90000"/>
              </a:lnSpc>
              <a:buNone/>
            </a:pPr>
            <a:endParaRPr lang="en-US" b="1" dirty="0">
              <a:solidFill>
                <a:srgbClr val="2C14DE"/>
              </a:solidFill>
            </a:endParaRPr>
          </a:p>
          <a:p>
            <a:pPr>
              <a:lnSpc>
                <a:spcPct val="90000"/>
              </a:lnSpc>
            </a:pPr>
            <a:endParaRPr lang="en-US" b="1" dirty="0">
              <a:solidFill>
                <a:srgbClr val="2C14DE"/>
              </a:solidFill>
            </a:endParaRPr>
          </a:p>
        </p:txBody>
      </p:sp>
      <p:sp>
        <p:nvSpPr>
          <p:cNvPr id="5" name="Rectangle 4"/>
          <p:cNvSpPr/>
          <p:nvPr/>
        </p:nvSpPr>
        <p:spPr>
          <a:xfrm>
            <a:off x="30032" y="838200"/>
            <a:ext cx="9067800" cy="4571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643874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p:cNvSpPr>
            <a:spLocks noGrp="1"/>
          </p:cNvSpPr>
          <p:nvPr>
            <p:ph type="title"/>
          </p:nvPr>
        </p:nvSpPr>
        <p:spPr>
          <a:xfrm>
            <a:off x="130626" y="73251"/>
            <a:ext cx="8963300" cy="792162"/>
          </a:xfrm>
        </p:spPr>
        <p:txBody>
          <a:bodyPr/>
          <a:lstStyle/>
          <a:p>
            <a:r>
              <a:rPr lang="en-US" b="1" dirty="0">
                <a:solidFill>
                  <a:srgbClr val="B80000"/>
                </a:solidFill>
              </a:rPr>
              <a:t>Why do parallel computing?</a:t>
            </a:r>
          </a:p>
        </p:txBody>
      </p:sp>
      <p:sp>
        <p:nvSpPr>
          <p:cNvPr id="4" name="Content Placeholder 3"/>
          <p:cNvSpPr>
            <a:spLocks noGrp="1"/>
          </p:cNvSpPr>
          <p:nvPr>
            <p:ph idx="1"/>
          </p:nvPr>
        </p:nvSpPr>
        <p:spPr>
          <a:xfrm>
            <a:off x="26126" y="990600"/>
            <a:ext cx="9067800" cy="5817326"/>
          </a:xfrm>
        </p:spPr>
        <p:txBody>
          <a:bodyPr>
            <a:normAutofit/>
          </a:bodyPr>
          <a:lstStyle/>
          <a:p>
            <a:pPr marL="179388" lvl="1" indent="0">
              <a:spcBef>
                <a:spcPts val="1800"/>
              </a:spcBef>
              <a:buNone/>
            </a:pPr>
            <a:r>
              <a:rPr lang="en-US" sz="3400" b="1" dirty="0"/>
              <a:t>Two main aspects:</a:t>
            </a:r>
          </a:p>
          <a:p>
            <a:pPr marL="1150938" lvl="2" indent="-571500">
              <a:spcBef>
                <a:spcPts val="1800"/>
              </a:spcBef>
              <a:buFont typeface="+mj-lt"/>
              <a:buAutoNum type="arabicPeriod"/>
            </a:pPr>
            <a:r>
              <a:rPr lang="en-US" sz="3000" b="1" dirty="0">
                <a:solidFill>
                  <a:srgbClr val="2C14DE"/>
                </a:solidFill>
              </a:rPr>
              <a:t>Technology Push</a:t>
            </a:r>
          </a:p>
          <a:p>
            <a:pPr marL="1150938" lvl="2" indent="-571500">
              <a:spcBef>
                <a:spcPts val="1800"/>
              </a:spcBef>
              <a:buFont typeface="+mj-lt"/>
              <a:buAutoNum type="arabicPeriod"/>
            </a:pPr>
            <a:r>
              <a:rPr lang="en-US" sz="3000" b="1" dirty="0">
                <a:solidFill>
                  <a:srgbClr val="2C14DE"/>
                </a:solidFill>
              </a:rPr>
              <a:t>Applications Pull</a:t>
            </a:r>
          </a:p>
          <a:p>
            <a:pPr marL="1150938" lvl="2" indent="-571500">
              <a:spcBef>
                <a:spcPts val="1800"/>
              </a:spcBef>
              <a:buFont typeface="+mj-lt"/>
              <a:buAutoNum type="arabicPeriod"/>
            </a:pPr>
            <a:endParaRPr lang="en-US" sz="3000" b="1" dirty="0">
              <a:solidFill>
                <a:srgbClr val="2C14DE"/>
              </a:solidFill>
            </a:endParaRPr>
          </a:p>
          <a:p>
            <a:pPr marL="1150938" lvl="2" indent="-571500">
              <a:spcBef>
                <a:spcPts val="1800"/>
              </a:spcBef>
              <a:buFont typeface="+mj-lt"/>
              <a:buAutoNum type="arabicPeriod"/>
            </a:pPr>
            <a:endParaRPr lang="en-US" sz="3000" b="1" dirty="0">
              <a:solidFill>
                <a:srgbClr val="2C14DE"/>
              </a:solidFill>
            </a:endParaRPr>
          </a:p>
          <a:p>
            <a:pPr marL="1150938" lvl="2" indent="-571500">
              <a:spcBef>
                <a:spcPts val="1800"/>
              </a:spcBef>
              <a:buFont typeface="+mj-lt"/>
              <a:buAutoNum type="arabicPeriod"/>
            </a:pPr>
            <a:endParaRPr lang="en-US" sz="3000" b="1" dirty="0">
              <a:solidFill>
                <a:srgbClr val="2C14DE"/>
              </a:solidFill>
            </a:endParaRPr>
          </a:p>
          <a:p>
            <a:pPr marL="1150938" lvl="2" indent="-571500">
              <a:spcBef>
                <a:spcPts val="1800"/>
              </a:spcBef>
              <a:buFont typeface="+mj-lt"/>
              <a:buAutoNum type="arabicPeriod"/>
            </a:pPr>
            <a:endParaRPr lang="en-US" sz="3000" b="1" dirty="0">
              <a:solidFill>
                <a:srgbClr val="2C14DE"/>
              </a:solidFill>
            </a:endParaRPr>
          </a:p>
          <a:p>
            <a:pPr marL="1150938" lvl="2" indent="-571500">
              <a:spcBef>
                <a:spcPts val="1800"/>
              </a:spcBef>
              <a:buFont typeface="+mj-lt"/>
              <a:buAutoNum type="arabicPeriod"/>
            </a:pPr>
            <a:endParaRPr lang="en-US" sz="3000" b="1" dirty="0">
              <a:solidFill>
                <a:srgbClr val="2C14DE"/>
              </a:solidFill>
            </a:endParaRPr>
          </a:p>
          <a:p>
            <a:r>
              <a:rPr lang="en-US" sz="1600" i="1" dirty="0"/>
              <a:t>Acknowledgements: Department of Computer Science Rice University </a:t>
            </a:r>
          </a:p>
        </p:txBody>
      </p:sp>
      <p:sp>
        <p:nvSpPr>
          <p:cNvPr id="5" name="Rectangle 4"/>
          <p:cNvSpPr/>
          <p:nvPr/>
        </p:nvSpPr>
        <p:spPr>
          <a:xfrm>
            <a:off x="39756" y="868681"/>
            <a:ext cx="9067800" cy="4571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9347358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blinds(horizontal)">
                                      <p:cBhvr>
                                        <p:cTn id="7" dur="500"/>
                                        <p:tgtEl>
                                          <p:spTgt spid="4">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blinds(horizontal)">
                                      <p:cBhvr>
                                        <p:cTn id="10" dur="500"/>
                                        <p:tgtEl>
                                          <p:spTgt spid="4">
                                            <p:txEl>
                                              <p:pRg st="1" end="1"/>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blinds(horizontal)">
                                      <p:cBhvr>
                                        <p:cTn id="13" dur="500"/>
                                        <p:tgtEl>
                                          <p:spTgt spid="4">
                                            <p:txEl>
                                              <p:pRg st="2" end="2"/>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4">
                                            <p:txEl>
                                              <p:pRg st="8" end="8"/>
                                            </p:txEl>
                                          </p:spTgt>
                                        </p:tgtEl>
                                        <p:attrNameLst>
                                          <p:attrName>style.visibility</p:attrName>
                                        </p:attrNameLst>
                                      </p:cBhvr>
                                      <p:to>
                                        <p:strVal val="visible"/>
                                      </p:to>
                                    </p:set>
                                    <p:animEffect transition="in" filter="blinds(horizontal)">
                                      <p:cBhvr>
                                        <p:cTn id="16" dur="500"/>
                                        <p:tgtEl>
                                          <p:spTgt spid="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2"/>
          <p:cNvSpPr>
            <a:spLocks noGrp="1" noChangeArrowheads="1"/>
          </p:cNvSpPr>
          <p:nvPr>
            <p:ph type="title"/>
          </p:nvPr>
        </p:nvSpPr>
        <p:spPr>
          <a:xfrm>
            <a:off x="76200" y="2484438"/>
            <a:ext cx="9067800" cy="792162"/>
          </a:xfrm>
        </p:spPr>
        <p:txBody>
          <a:bodyPr>
            <a:noAutofit/>
          </a:bodyPr>
          <a:lstStyle/>
          <a:p>
            <a:r>
              <a:rPr lang="fr-FR" sz="4800" b="1" dirty="0">
                <a:solidFill>
                  <a:srgbClr val="B80000"/>
                </a:solidFill>
              </a:rPr>
              <a:t>Communication</a:t>
            </a:r>
          </a:p>
        </p:txBody>
      </p:sp>
    </p:spTree>
    <p:extLst>
      <p:ext uri="{BB962C8B-B14F-4D97-AF65-F5344CB8AC3E}">
        <p14:creationId xmlns:p14="http://schemas.microsoft.com/office/powerpoint/2010/main" val="393887800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2"/>
          <p:cNvSpPr>
            <a:spLocks noGrp="1" noChangeArrowheads="1"/>
          </p:cNvSpPr>
          <p:nvPr>
            <p:ph type="title"/>
          </p:nvPr>
        </p:nvSpPr>
        <p:spPr>
          <a:xfrm>
            <a:off x="0" y="0"/>
            <a:ext cx="9144000" cy="868362"/>
          </a:xfrm>
        </p:spPr>
        <p:txBody>
          <a:bodyPr/>
          <a:lstStyle/>
          <a:p>
            <a:r>
              <a:rPr lang="fr-FR" altLang="ja-JP" b="1" dirty="0" err="1">
                <a:solidFill>
                  <a:srgbClr val="B80000"/>
                </a:solidFill>
              </a:rPr>
              <a:t>Who</a:t>
            </a:r>
            <a:r>
              <a:rPr lang="fr-FR" altLang="ja-JP" b="1" dirty="0">
                <a:solidFill>
                  <a:srgbClr val="B80000"/>
                </a:solidFill>
              </a:rPr>
              <a:t> </a:t>
            </a:r>
            <a:r>
              <a:rPr lang="fr-FR" altLang="ja-JP" b="1" dirty="0" err="1">
                <a:solidFill>
                  <a:srgbClr val="B80000"/>
                </a:solidFill>
              </a:rPr>
              <a:t>Needs</a:t>
            </a:r>
            <a:r>
              <a:rPr lang="fr-FR" altLang="ja-JP" b="1" dirty="0">
                <a:solidFill>
                  <a:srgbClr val="B80000"/>
                </a:solidFill>
              </a:rPr>
              <a:t> Communications?</a:t>
            </a:r>
            <a:endParaRPr lang="fr-FR" b="1" dirty="0">
              <a:solidFill>
                <a:srgbClr val="B80000"/>
              </a:solidFill>
            </a:endParaRPr>
          </a:p>
        </p:txBody>
      </p:sp>
      <p:sp>
        <p:nvSpPr>
          <p:cNvPr id="122883" name="Rectangle 3"/>
          <p:cNvSpPr>
            <a:spLocks noGrp="1" noChangeArrowheads="1"/>
          </p:cNvSpPr>
          <p:nvPr>
            <p:ph type="body" idx="1"/>
          </p:nvPr>
        </p:nvSpPr>
        <p:spPr>
          <a:xfrm>
            <a:off x="29592" y="943996"/>
            <a:ext cx="8991600" cy="5867400"/>
          </a:xfrm>
        </p:spPr>
        <p:txBody>
          <a:bodyPr>
            <a:noAutofit/>
          </a:bodyPr>
          <a:lstStyle/>
          <a:p>
            <a:pPr>
              <a:lnSpc>
                <a:spcPct val="90000"/>
              </a:lnSpc>
              <a:spcBef>
                <a:spcPts val="1320"/>
              </a:spcBef>
            </a:pPr>
            <a:r>
              <a:rPr lang="fr-FR" sz="3000" b="1" dirty="0">
                <a:solidFill>
                  <a:srgbClr val="B80000"/>
                </a:solidFill>
              </a:rPr>
              <a:t>No Communication </a:t>
            </a:r>
            <a:r>
              <a:rPr lang="fr-FR" sz="3000" b="1" dirty="0" err="1">
                <a:solidFill>
                  <a:srgbClr val="B80000"/>
                </a:solidFill>
              </a:rPr>
              <a:t>Required</a:t>
            </a:r>
            <a:r>
              <a:rPr lang="fr-FR" sz="3000" b="1" dirty="0">
                <a:solidFill>
                  <a:srgbClr val="B80000"/>
                </a:solidFill>
              </a:rPr>
              <a:t>:</a:t>
            </a:r>
            <a:endParaRPr lang="fr-FR" sz="3000" dirty="0">
              <a:solidFill>
                <a:srgbClr val="B80000"/>
              </a:solidFill>
            </a:endParaRPr>
          </a:p>
          <a:p>
            <a:pPr lvl="1" algn="just">
              <a:lnSpc>
                <a:spcPct val="90000"/>
              </a:lnSpc>
              <a:spcBef>
                <a:spcPts val="1320"/>
              </a:spcBef>
            </a:pPr>
            <a:r>
              <a:rPr lang="en-GB" sz="3000" b="1" dirty="0">
                <a:solidFill>
                  <a:srgbClr val="2C14DE"/>
                </a:solidFill>
              </a:rPr>
              <a:t>Some</a:t>
            </a:r>
            <a:r>
              <a:rPr lang="en-GB" sz="3000" dirty="0">
                <a:solidFill>
                  <a:srgbClr val="2C14DE"/>
                </a:solidFill>
              </a:rPr>
              <a:t> </a:t>
            </a:r>
            <a:r>
              <a:rPr lang="en-GB" sz="3000" b="1" dirty="0">
                <a:solidFill>
                  <a:srgbClr val="2C14DE"/>
                </a:solidFill>
              </a:rPr>
              <a:t>problems</a:t>
            </a:r>
            <a:r>
              <a:rPr lang="en-GB" sz="3000" dirty="0"/>
              <a:t> can be </a:t>
            </a:r>
            <a:r>
              <a:rPr lang="en-GB" sz="3000" b="1" dirty="0">
                <a:solidFill>
                  <a:srgbClr val="2C14DE"/>
                </a:solidFill>
              </a:rPr>
              <a:t>decomposed </a:t>
            </a:r>
            <a:r>
              <a:rPr lang="en-GB" sz="3000" dirty="0"/>
              <a:t>and</a:t>
            </a:r>
            <a:r>
              <a:rPr lang="en-GB" sz="3000" b="1" dirty="0">
                <a:solidFill>
                  <a:srgbClr val="2C14DE"/>
                </a:solidFill>
              </a:rPr>
              <a:t> executed</a:t>
            </a:r>
            <a:r>
              <a:rPr lang="en-GB" sz="3000" dirty="0"/>
              <a:t> in </a:t>
            </a:r>
            <a:r>
              <a:rPr lang="en-GB" sz="3000" b="1" dirty="0">
                <a:solidFill>
                  <a:srgbClr val="2C14DE"/>
                </a:solidFill>
              </a:rPr>
              <a:t>parallel</a:t>
            </a:r>
            <a:r>
              <a:rPr lang="en-GB" sz="3000" dirty="0"/>
              <a:t> with </a:t>
            </a:r>
            <a:r>
              <a:rPr lang="en-GB" sz="3000" b="1" dirty="0">
                <a:solidFill>
                  <a:srgbClr val="2C14DE"/>
                </a:solidFill>
              </a:rPr>
              <a:t>virtually no need </a:t>
            </a:r>
            <a:r>
              <a:rPr lang="en-GB" sz="3000" dirty="0"/>
              <a:t>for tasks </a:t>
            </a:r>
            <a:r>
              <a:rPr lang="en-GB" sz="3000" b="1" dirty="0">
                <a:solidFill>
                  <a:srgbClr val="2C14DE"/>
                </a:solidFill>
              </a:rPr>
              <a:t>to share data</a:t>
            </a:r>
            <a:r>
              <a:rPr lang="en-GB" sz="3000" dirty="0"/>
              <a:t>:</a:t>
            </a:r>
          </a:p>
          <a:p>
            <a:pPr marL="1258888" lvl="2" indent="-344488" algn="just">
              <a:lnSpc>
                <a:spcPct val="90000"/>
              </a:lnSpc>
              <a:spcBef>
                <a:spcPts val="1320"/>
              </a:spcBef>
            </a:pPr>
            <a:r>
              <a:rPr lang="en-GB" sz="3000" dirty="0"/>
              <a:t>Imagine an </a:t>
            </a:r>
            <a:r>
              <a:rPr lang="en-GB" sz="3000" b="1" dirty="0">
                <a:solidFill>
                  <a:srgbClr val="2C14DE"/>
                </a:solidFill>
              </a:rPr>
              <a:t>image processing </a:t>
            </a:r>
            <a:r>
              <a:rPr lang="en-GB" sz="3000" dirty="0"/>
              <a:t>operation</a:t>
            </a:r>
            <a:r>
              <a:rPr lang="en-GB" sz="3000" dirty="0">
                <a:solidFill>
                  <a:srgbClr val="2C14DE"/>
                </a:solidFill>
              </a:rPr>
              <a:t> </a:t>
            </a:r>
            <a:r>
              <a:rPr lang="en-GB" sz="3000" dirty="0"/>
              <a:t>where </a:t>
            </a:r>
            <a:r>
              <a:rPr lang="en-GB" sz="3000" b="1" dirty="0">
                <a:solidFill>
                  <a:srgbClr val="2C14DE"/>
                </a:solidFill>
              </a:rPr>
              <a:t>every pixel</a:t>
            </a:r>
            <a:r>
              <a:rPr lang="en-GB" sz="3000" b="1" dirty="0"/>
              <a:t> </a:t>
            </a:r>
            <a:r>
              <a:rPr lang="en-GB" sz="3000" dirty="0"/>
              <a:t>in a </a:t>
            </a:r>
            <a:r>
              <a:rPr lang="en-GB" sz="3000" b="1" dirty="0">
                <a:solidFill>
                  <a:srgbClr val="2C14DE"/>
                </a:solidFill>
              </a:rPr>
              <a:t>black</a:t>
            </a:r>
            <a:r>
              <a:rPr lang="en-GB" sz="3000" dirty="0"/>
              <a:t> and </a:t>
            </a:r>
            <a:r>
              <a:rPr lang="en-GB" sz="3000" b="1" dirty="0">
                <a:solidFill>
                  <a:srgbClr val="2C14DE"/>
                </a:solidFill>
              </a:rPr>
              <a:t>white</a:t>
            </a:r>
            <a:r>
              <a:rPr lang="en-GB" sz="3000" dirty="0"/>
              <a:t> image </a:t>
            </a:r>
            <a:r>
              <a:rPr lang="en-GB" sz="3000" b="1" dirty="0">
                <a:solidFill>
                  <a:srgbClr val="2C14DE"/>
                </a:solidFill>
              </a:rPr>
              <a:t>needs</a:t>
            </a:r>
            <a:r>
              <a:rPr lang="en-GB" sz="3000" dirty="0"/>
              <a:t> to have its </a:t>
            </a:r>
            <a:r>
              <a:rPr lang="en-GB" sz="3000" b="1" dirty="0" err="1">
                <a:solidFill>
                  <a:srgbClr val="2C14DE"/>
                </a:solidFill>
              </a:rPr>
              <a:t>color</a:t>
            </a:r>
            <a:r>
              <a:rPr lang="en-GB" sz="3000" b="1" dirty="0">
                <a:solidFill>
                  <a:srgbClr val="2C14DE"/>
                </a:solidFill>
              </a:rPr>
              <a:t> reversed</a:t>
            </a:r>
          </a:p>
          <a:p>
            <a:pPr lvl="2">
              <a:lnSpc>
                <a:spcPct val="90000"/>
              </a:lnSpc>
            </a:pPr>
            <a:endParaRPr lang="en-GB" sz="3000" dirty="0"/>
          </a:p>
          <a:p>
            <a:pPr lvl="1" algn="just">
              <a:lnSpc>
                <a:spcPct val="90000"/>
              </a:lnSpc>
            </a:pPr>
            <a:r>
              <a:rPr lang="en-GB" sz="3000" b="1" dirty="0">
                <a:solidFill>
                  <a:srgbClr val="2C14DE"/>
                </a:solidFill>
              </a:rPr>
              <a:t>These types </a:t>
            </a:r>
            <a:r>
              <a:rPr lang="en-GB" sz="3000" b="1" dirty="0"/>
              <a:t>of </a:t>
            </a:r>
            <a:r>
              <a:rPr lang="en-GB" sz="3000" b="1" dirty="0">
                <a:solidFill>
                  <a:srgbClr val="2C14DE"/>
                </a:solidFill>
              </a:rPr>
              <a:t>problems</a:t>
            </a:r>
            <a:r>
              <a:rPr lang="en-GB" sz="3000" b="1" dirty="0"/>
              <a:t> </a:t>
            </a:r>
            <a:r>
              <a:rPr lang="en-GB" sz="3000" dirty="0"/>
              <a:t>are often </a:t>
            </a:r>
            <a:r>
              <a:rPr lang="en-GB" sz="3000" b="1" dirty="0">
                <a:solidFill>
                  <a:srgbClr val="2C14DE"/>
                </a:solidFill>
              </a:rPr>
              <a:t>called</a:t>
            </a:r>
            <a:r>
              <a:rPr lang="en-GB" sz="3000" dirty="0"/>
              <a:t> </a:t>
            </a:r>
            <a:r>
              <a:rPr lang="en-GB" sz="3000" b="1" dirty="0">
                <a:solidFill>
                  <a:srgbClr val="B80000"/>
                </a:solidFill>
              </a:rPr>
              <a:t>Embarrassingly Parallel </a:t>
            </a:r>
            <a:r>
              <a:rPr lang="en-GB" sz="3000" dirty="0"/>
              <a:t>because they are </a:t>
            </a:r>
            <a:r>
              <a:rPr lang="en-GB" sz="3000" i="1" dirty="0"/>
              <a:t>so straight-forward</a:t>
            </a:r>
            <a:r>
              <a:rPr lang="en-GB" sz="3000" dirty="0"/>
              <a:t>. </a:t>
            </a:r>
          </a:p>
          <a:p>
            <a:pPr lvl="2">
              <a:lnSpc>
                <a:spcPct val="90000"/>
              </a:lnSpc>
            </a:pPr>
            <a:r>
              <a:rPr lang="fr-FR" sz="2600" b="1" dirty="0" err="1"/>
              <a:t>Very</a:t>
            </a:r>
            <a:r>
              <a:rPr lang="fr-FR" sz="2600" b="1" dirty="0"/>
              <a:t> </a:t>
            </a:r>
            <a:r>
              <a:rPr lang="fr-FR" sz="2600" b="1" dirty="0" err="1"/>
              <a:t>little</a:t>
            </a:r>
            <a:r>
              <a:rPr lang="fr-FR" sz="2600" b="1" dirty="0"/>
              <a:t> </a:t>
            </a:r>
            <a:r>
              <a:rPr lang="fr-FR" sz="2600" dirty="0"/>
              <a:t>or</a:t>
            </a:r>
            <a:r>
              <a:rPr lang="fr-FR" sz="2600" b="1" dirty="0"/>
              <a:t> No inter-</a:t>
            </a:r>
            <a:r>
              <a:rPr lang="fr-FR" sz="2600" b="1" dirty="0" err="1"/>
              <a:t>task</a:t>
            </a:r>
            <a:r>
              <a:rPr lang="fr-FR" sz="2600" b="1" dirty="0"/>
              <a:t> communication </a:t>
            </a:r>
            <a:r>
              <a:rPr lang="fr-FR" sz="2600" dirty="0" err="1"/>
              <a:t>is</a:t>
            </a:r>
            <a:r>
              <a:rPr lang="fr-FR" sz="2600" dirty="0"/>
              <a:t> </a:t>
            </a:r>
            <a:r>
              <a:rPr lang="fr-FR" sz="2600" dirty="0" err="1"/>
              <a:t>required</a:t>
            </a:r>
            <a:endParaRPr lang="fr-FR" sz="2600" dirty="0"/>
          </a:p>
        </p:txBody>
      </p:sp>
      <p:sp>
        <p:nvSpPr>
          <p:cNvPr id="4" name="Rectangle 3"/>
          <p:cNvSpPr/>
          <p:nvPr/>
        </p:nvSpPr>
        <p:spPr>
          <a:xfrm>
            <a:off x="30032" y="838200"/>
            <a:ext cx="9067800" cy="4571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8974166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2"/>
          <p:cNvSpPr>
            <a:spLocks noGrp="1" noChangeArrowheads="1"/>
          </p:cNvSpPr>
          <p:nvPr>
            <p:ph type="title"/>
          </p:nvPr>
        </p:nvSpPr>
        <p:spPr>
          <a:xfrm>
            <a:off x="0" y="0"/>
            <a:ext cx="9097832" cy="868362"/>
          </a:xfrm>
        </p:spPr>
        <p:txBody>
          <a:bodyPr/>
          <a:lstStyle/>
          <a:p>
            <a:r>
              <a:rPr lang="fr-FR" altLang="ja-JP" b="1" dirty="0" err="1">
                <a:solidFill>
                  <a:srgbClr val="B80000"/>
                </a:solidFill>
              </a:rPr>
              <a:t>Who</a:t>
            </a:r>
            <a:r>
              <a:rPr lang="fr-FR" altLang="ja-JP" b="1" dirty="0">
                <a:solidFill>
                  <a:srgbClr val="B80000"/>
                </a:solidFill>
              </a:rPr>
              <a:t> </a:t>
            </a:r>
            <a:r>
              <a:rPr lang="fr-FR" altLang="ja-JP" b="1" dirty="0" err="1">
                <a:solidFill>
                  <a:srgbClr val="B80000"/>
                </a:solidFill>
              </a:rPr>
              <a:t>Needs</a:t>
            </a:r>
            <a:r>
              <a:rPr lang="fr-FR" altLang="ja-JP" b="1" dirty="0">
                <a:solidFill>
                  <a:srgbClr val="B80000"/>
                </a:solidFill>
              </a:rPr>
              <a:t> Communications?</a:t>
            </a:r>
            <a:endParaRPr lang="fr-FR" b="1" dirty="0">
              <a:solidFill>
                <a:srgbClr val="B80000"/>
              </a:solidFill>
            </a:endParaRPr>
          </a:p>
        </p:txBody>
      </p:sp>
      <p:sp>
        <p:nvSpPr>
          <p:cNvPr id="122883" name="Rectangle 3"/>
          <p:cNvSpPr>
            <a:spLocks noGrp="1" noChangeArrowheads="1"/>
          </p:cNvSpPr>
          <p:nvPr>
            <p:ph type="body" idx="1"/>
          </p:nvPr>
        </p:nvSpPr>
        <p:spPr>
          <a:xfrm>
            <a:off x="76200" y="914400"/>
            <a:ext cx="8960296" cy="5867400"/>
          </a:xfrm>
        </p:spPr>
        <p:txBody>
          <a:bodyPr>
            <a:noAutofit/>
          </a:bodyPr>
          <a:lstStyle/>
          <a:p>
            <a:pPr>
              <a:lnSpc>
                <a:spcPct val="90000"/>
              </a:lnSpc>
            </a:pPr>
            <a:r>
              <a:rPr lang="fr-FR" sz="3000" b="1" dirty="0">
                <a:solidFill>
                  <a:srgbClr val="B80000"/>
                </a:solidFill>
              </a:rPr>
              <a:t>Communications</a:t>
            </a:r>
            <a:r>
              <a:rPr lang="fr-FR" sz="3000" dirty="0">
                <a:solidFill>
                  <a:srgbClr val="B80000"/>
                </a:solidFill>
              </a:rPr>
              <a:t> </a:t>
            </a:r>
            <a:r>
              <a:rPr lang="fr-FR" sz="3000" b="1" dirty="0" err="1">
                <a:solidFill>
                  <a:srgbClr val="B80000"/>
                </a:solidFill>
              </a:rPr>
              <a:t>Required</a:t>
            </a:r>
            <a:r>
              <a:rPr lang="fr-FR" sz="3000" dirty="0">
                <a:solidFill>
                  <a:srgbClr val="B80000"/>
                </a:solidFill>
              </a:rPr>
              <a:t> </a:t>
            </a:r>
          </a:p>
          <a:p>
            <a:pPr lvl="1">
              <a:lnSpc>
                <a:spcPct val="90000"/>
              </a:lnSpc>
            </a:pPr>
            <a:r>
              <a:rPr lang="en-GB" sz="3000" dirty="0"/>
              <a:t>Most </a:t>
            </a:r>
            <a:r>
              <a:rPr lang="en-GB" sz="3000" b="1" dirty="0">
                <a:solidFill>
                  <a:srgbClr val="2C14DE"/>
                </a:solidFill>
              </a:rPr>
              <a:t>parallel applications </a:t>
            </a:r>
            <a:r>
              <a:rPr lang="en-GB" sz="3000" dirty="0"/>
              <a:t>are </a:t>
            </a:r>
            <a:r>
              <a:rPr lang="en-GB" sz="3000" b="1" dirty="0">
                <a:solidFill>
                  <a:srgbClr val="2C14DE"/>
                </a:solidFill>
              </a:rPr>
              <a:t>not</a:t>
            </a:r>
            <a:r>
              <a:rPr lang="en-GB" sz="3000" b="1" dirty="0"/>
              <a:t> </a:t>
            </a:r>
            <a:r>
              <a:rPr lang="en-GB" sz="3000" b="1" dirty="0">
                <a:solidFill>
                  <a:srgbClr val="2C14DE"/>
                </a:solidFill>
              </a:rPr>
              <a:t>quite so simple</a:t>
            </a:r>
            <a:r>
              <a:rPr lang="en-GB" sz="3000" dirty="0"/>
              <a:t>, </a:t>
            </a:r>
          </a:p>
          <a:p>
            <a:pPr lvl="1">
              <a:lnSpc>
                <a:spcPct val="90000"/>
              </a:lnSpc>
            </a:pPr>
            <a:r>
              <a:rPr lang="en-GB" sz="3000" dirty="0"/>
              <a:t>They </a:t>
            </a:r>
            <a:r>
              <a:rPr lang="en-GB" sz="3000" b="1" dirty="0">
                <a:solidFill>
                  <a:srgbClr val="2C14DE"/>
                </a:solidFill>
              </a:rPr>
              <a:t>do require tasks </a:t>
            </a:r>
            <a:r>
              <a:rPr lang="en-GB" sz="3000" b="1" dirty="0"/>
              <a:t>to </a:t>
            </a:r>
            <a:r>
              <a:rPr lang="en-GB" sz="3000" b="1" dirty="0">
                <a:solidFill>
                  <a:srgbClr val="2C14DE"/>
                </a:solidFill>
              </a:rPr>
              <a:t>share data</a:t>
            </a:r>
            <a:r>
              <a:rPr lang="en-GB" sz="3000" b="1" dirty="0"/>
              <a:t> </a:t>
            </a:r>
            <a:r>
              <a:rPr lang="en-GB" sz="3000" dirty="0"/>
              <a:t>with </a:t>
            </a:r>
            <a:r>
              <a:rPr lang="en-GB" sz="3000" b="1" dirty="0">
                <a:solidFill>
                  <a:srgbClr val="2C14DE"/>
                </a:solidFill>
              </a:rPr>
              <a:t>each other</a:t>
            </a:r>
          </a:p>
          <a:p>
            <a:pPr marL="1258888" lvl="2" indent="-274638" algn="just"/>
            <a:r>
              <a:rPr lang="en-GB" sz="2800" b="1" dirty="0"/>
              <a:t>For example: </a:t>
            </a:r>
            <a:r>
              <a:rPr lang="en-GB" sz="2800" dirty="0"/>
              <a:t>a 3-D </a:t>
            </a:r>
            <a:r>
              <a:rPr lang="en-GB" sz="2800" b="1" dirty="0">
                <a:solidFill>
                  <a:srgbClr val="2C14DE"/>
                </a:solidFill>
              </a:rPr>
              <a:t>heat diffusion </a:t>
            </a:r>
            <a:r>
              <a:rPr lang="en-GB" sz="2800" dirty="0"/>
              <a:t>problem </a:t>
            </a:r>
            <a:r>
              <a:rPr lang="en-GB" sz="2800" b="1" dirty="0">
                <a:solidFill>
                  <a:srgbClr val="2C14DE"/>
                </a:solidFill>
              </a:rPr>
              <a:t>requires a task</a:t>
            </a:r>
            <a:r>
              <a:rPr lang="en-GB" sz="2800" b="1" dirty="0"/>
              <a:t> </a:t>
            </a:r>
            <a:r>
              <a:rPr lang="en-GB" sz="2800" dirty="0"/>
              <a:t>to know the </a:t>
            </a:r>
            <a:r>
              <a:rPr lang="en-GB" sz="2800" b="1" dirty="0">
                <a:solidFill>
                  <a:srgbClr val="2C14DE"/>
                </a:solidFill>
              </a:rPr>
              <a:t>temperatures</a:t>
            </a:r>
            <a:r>
              <a:rPr lang="en-GB" sz="2800" dirty="0">
                <a:solidFill>
                  <a:srgbClr val="2C14DE"/>
                </a:solidFill>
              </a:rPr>
              <a:t> </a:t>
            </a:r>
            <a:r>
              <a:rPr lang="en-GB" sz="2800" b="1" dirty="0">
                <a:solidFill>
                  <a:srgbClr val="2C14DE"/>
                </a:solidFill>
              </a:rPr>
              <a:t>calculated</a:t>
            </a:r>
            <a:r>
              <a:rPr lang="en-GB" sz="2800" dirty="0">
                <a:solidFill>
                  <a:srgbClr val="2C14DE"/>
                </a:solidFill>
              </a:rPr>
              <a:t> </a:t>
            </a:r>
            <a:r>
              <a:rPr lang="en-GB" sz="2800" dirty="0"/>
              <a:t>by the </a:t>
            </a:r>
            <a:r>
              <a:rPr lang="en-GB" sz="2800" b="1" dirty="0">
                <a:solidFill>
                  <a:srgbClr val="2C14DE"/>
                </a:solidFill>
              </a:rPr>
              <a:t>tasks</a:t>
            </a:r>
            <a:r>
              <a:rPr lang="en-GB" sz="2800" dirty="0"/>
              <a:t> that have </a:t>
            </a:r>
            <a:r>
              <a:rPr lang="en-GB" sz="2800" b="1" dirty="0">
                <a:solidFill>
                  <a:srgbClr val="2C14DE"/>
                </a:solidFill>
              </a:rPr>
              <a:t>neighbouring</a:t>
            </a:r>
            <a:r>
              <a:rPr lang="en-GB" sz="2800" dirty="0">
                <a:solidFill>
                  <a:srgbClr val="2C14DE"/>
                </a:solidFill>
              </a:rPr>
              <a:t> </a:t>
            </a:r>
            <a:r>
              <a:rPr lang="en-GB" sz="2800" b="1" dirty="0">
                <a:solidFill>
                  <a:srgbClr val="2C14DE"/>
                </a:solidFill>
              </a:rPr>
              <a:t>data</a:t>
            </a:r>
            <a:endParaRPr lang="en-GB" sz="2800" b="1" dirty="0"/>
          </a:p>
          <a:p>
            <a:pPr marL="984250" lvl="2" indent="0">
              <a:buNone/>
            </a:pPr>
            <a:r>
              <a:rPr lang="en-GB" sz="2800" dirty="0"/>
              <a:t> </a:t>
            </a:r>
          </a:p>
          <a:p>
            <a:pPr marL="1258888" lvl="2" indent="-274638" algn="just"/>
            <a:r>
              <a:rPr lang="en-GB" sz="2800" b="1" dirty="0">
                <a:solidFill>
                  <a:srgbClr val="2C14DE"/>
                </a:solidFill>
              </a:rPr>
              <a:t>Changes</a:t>
            </a:r>
            <a:r>
              <a:rPr lang="en-GB" sz="2800" dirty="0"/>
              <a:t> to </a:t>
            </a:r>
            <a:r>
              <a:rPr lang="en-GB" sz="2800" b="1" dirty="0">
                <a:solidFill>
                  <a:srgbClr val="2C14DE"/>
                </a:solidFill>
              </a:rPr>
              <a:t>neighbouring data </a:t>
            </a:r>
            <a:r>
              <a:rPr lang="en-GB" sz="2800" dirty="0"/>
              <a:t>has a </a:t>
            </a:r>
            <a:r>
              <a:rPr lang="en-GB" sz="2800" b="1" dirty="0">
                <a:solidFill>
                  <a:srgbClr val="2C14DE"/>
                </a:solidFill>
              </a:rPr>
              <a:t>direct effect </a:t>
            </a:r>
            <a:r>
              <a:rPr lang="en-GB" sz="2800" dirty="0"/>
              <a:t>on that </a:t>
            </a:r>
            <a:r>
              <a:rPr lang="en-GB" sz="2800" b="1" dirty="0">
                <a:solidFill>
                  <a:srgbClr val="2C14DE"/>
                </a:solidFill>
              </a:rPr>
              <a:t>task's data</a:t>
            </a:r>
            <a:endParaRPr lang="fr-FR" sz="2800" b="1" dirty="0"/>
          </a:p>
        </p:txBody>
      </p:sp>
      <p:sp>
        <p:nvSpPr>
          <p:cNvPr id="4" name="Rectangle 3"/>
          <p:cNvSpPr/>
          <p:nvPr/>
        </p:nvSpPr>
        <p:spPr>
          <a:xfrm>
            <a:off x="30032" y="838200"/>
            <a:ext cx="9067800" cy="4571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6524059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2"/>
          <p:cNvSpPr>
            <a:spLocks noGrp="1" noChangeArrowheads="1"/>
          </p:cNvSpPr>
          <p:nvPr>
            <p:ph type="title"/>
          </p:nvPr>
        </p:nvSpPr>
        <p:spPr>
          <a:xfrm>
            <a:off x="76200" y="76200"/>
            <a:ext cx="9021192" cy="685800"/>
          </a:xfrm>
        </p:spPr>
        <p:txBody>
          <a:bodyPr>
            <a:normAutofit fontScale="90000"/>
          </a:bodyPr>
          <a:lstStyle/>
          <a:p>
            <a:r>
              <a:rPr lang="fr-FR" b="1" dirty="0">
                <a:solidFill>
                  <a:srgbClr val="B80000"/>
                </a:solidFill>
              </a:rPr>
              <a:t>Communication </a:t>
            </a:r>
            <a:r>
              <a:rPr lang="fr-FR" b="1" dirty="0" err="1">
                <a:solidFill>
                  <a:srgbClr val="B80000"/>
                </a:solidFill>
              </a:rPr>
              <a:t>Cost</a:t>
            </a:r>
            <a:r>
              <a:rPr lang="fr-FR" b="1" dirty="0">
                <a:solidFill>
                  <a:srgbClr val="B80000"/>
                </a:solidFill>
              </a:rPr>
              <a:t> </a:t>
            </a:r>
          </a:p>
        </p:txBody>
      </p:sp>
      <p:sp>
        <p:nvSpPr>
          <p:cNvPr id="123907" name="Rectangle 3"/>
          <p:cNvSpPr>
            <a:spLocks noGrp="1" noChangeArrowheads="1"/>
          </p:cNvSpPr>
          <p:nvPr>
            <p:ph type="body" idx="1"/>
          </p:nvPr>
        </p:nvSpPr>
        <p:spPr>
          <a:xfrm>
            <a:off x="-46608" y="914400"/>
            <a:ext cx="9083104" cy="5867400"/>
          </a:xfrm>
        </p:spPr>
        <p:txBody>
          <a:bodyPr>
            <a:normAutofit/>
          </a:bodyPr>
          <a:lstStyle/>
          <a:p>
            <a:pPr lvl="1" algn="just">
              <a:lnSpc>
                <a:spcPct val="90000"/>
              </a:lnSpc>
              <a:spcBef>
                <a:spcPts val="1872"/>
              </a:spcBef>
              <a:spcAft>
                <a:spcPts val="800"/>
              </a:spcAft>
            </a:pPr>
            <a:r>
              <a:rPr lang="en-GB" sz="3000" b="1" dirty="0">
                <a:solidFill>
                  <a:srgbClr val="2C14DE"/>
                </a:solidFill>
              </a:rPr>
              <a:t>Inter-task communication </a:t>
            </a:r>
            <a:r>
              <a:rPr lang="en-GB" sz="3000" dirty="0"/>
              <a:t>virtually </a:t>
            </a:r>
            <a:r>
              <a:rPr lang="en-GB" sz="3000" b="1" u="sng" dirty="0">
                <a:solidFill>
                  <a:srgbClr val="FF0000"/>
                </a:solidFill>
              </a:rPr>
              <a:t>always</a:t>
            </a:r>
            <a:r>
              <a:rPr lang="en-GB" sz="3000" dirty="0">
                <a:solidFill>
                  <a:srgbClr val="FF0000"/>
                </a:solidFill>
              </a:rPr>
              <a:t> </a:t>
            </a:r>
            <a:r>
              <a:rPr lang="en-GB" sz="3000" b="1" dirty="0">
                <a:solidFill>
                  <a:srgbClr val="D20000"/>
                </a:solidFill>
              </a:rPr>
              <a:t>implies overhead</a:t>
            </a:r>
            <a:endParaRPr lang="fr-FR" sz="3000" b="1" dirty="0">
              <a:solidFill>
                <a:srgbClr val="D20000"/>
              </a:solidFill>
            </a:endParaRPr>
          </a:p>
          <a:p>
            <a:pPr lvl="1" algn="just">
              <a:lnSpc>
                <a:spcPct val="90000"/>
              </a:lnSpc>
              <a:spcBef>
                <a:spcPts val="1872"/>
              </a:spcBef>
              <a:spcAft>
                <a:spcPts val="800"/>
              </a:spcAft>
            </a:pPr>
            <a:r>
              <a:rPr lang="en-GB" sz="3000" b="1" dirty="0">
                <a:solidFill>
                  <a:srgbClr val="2C14DE"/>
                </a:solidFill>
              </a:rPr>
              <a:t>CPU time </a:t>
            </a:r>
            <a:r>
              <a:rPr lang="en-GB" sz="3000" dirty="0"/>
              <a:t>and </a:t>
            </a:r>
            <a:r>
              <a:rPr lang="en-GB" sz="3000" b="1" dirty="0">
                <a:solidFill>
                  <a:srgbClr val="2C14DE"/>
                </a:solidFill>
              </a:rPr>
              <a:t>resources</a:t>
            </a:r>
            <a:r>
              <a:rPr lang="en-GB" sz="3000" dirty="0">
                <a:solidFill>
                  <a:srgbClr val="2C14DE"/>
                </a:solidFill>
              </a:rPr>
              <a:t> </a:t>
            </a:r>
            <a:r>
              <a:rPr lang="en-GB" sz="3000" dirty="0"/>
              <a:t>are used to</a:t>
            </a:r>
            <a:r>
              <a:rPr lang="en-GB" sz="3000" dirty="0">
                <a:solidFill>
                  <a:srgbClr val="2C14DE"/>
                </a:solidFill>
              </a:rPr>
              <a:t> </a:t>
            </a:r>
            <a:r>
              <a:rPr lang="en-GB" sz="3000" b="1" dirty="0">
                <a:solidFill>
                  <a:srgbClr val="D20000"/>
                </a:solidFill>
              </a:rPr>
              <a:t>package</a:t>
            </a:r>
            <a:r>
              <a:rPr lang="en-GB" sz="3000" b="1" dirty="0">
                <a:solidFill>
                  <a:srgbClr val="2C14DE"/>
                </a:solidFill>
              </a:rPr>
              <a:t> </a:t>
            </a:r>
            <a:r>
              <a:rPr lang="en-GB" sz="3000" dirty="0"/>
              <a:t>and </a:t>
            </a:r>
            <a:r>
              <a:rPr lang="en-GB" sz="3000" b="1" dirty="0">
                <a:solidFill>
                  <a:srgbClr val="D20000"/>
                </a:solidFill>
              </a:rPr>
              <a:t>transmit data</a:t>
            </a:r>
            <a:endParaRPr lang="fr-FR" sz="3000" b="1" dirty="0">
              <a:solidFill>
                <a:srgbClr val="D20000"/>
              </a:solidFill>
            </a:endParaRPr>
          </a:p>
          <a:p>
            <a:pPr lvl="1" algn="just">
              <a:lnSpc>
                <a:spcPct val="90000"/>
              </a:lnSpc>
              <a:spcBef>
                <a:spcPts val="1872"/>
              </a:spcBef>
              <a:spcAft>
                <a:spcPts val="800"/>
              </a:spcAft>
            </a:pPr>
            <a:r>
              <a:rPr lang="en-GB" sz="3000" b="1" dirty="0">
                <a:solidFill>
                  <a:srgbClr val="2C14DE"/>
                </a:solidFill>
              </a:rPr>
              <a:t>Communications </a:t>
            </a:r>
            <a:r>
              <a:rPr lang="en-GB" sz="3000" b="1" dirty="0"/>
              <a:t>mostly require </a:t>
            </a:r>
            <a:r>
              <a:rPr lang="en-GB" sz="3000" dirty="0"/>
              <a:t>some </a:t>
            </a:r>
            <a:r>
              <a:rPr lang="en-GB" sz="3000" b="1" dirty="0">
                <a:solidFill>
                  <a:srgbClr val="2C14DE"/>
                </a:solidFill>
              </a:rPr>
              <a:t>synchronization</a:t>
            </a:r>
            <a:r>
              <a:rPr lang="en-GB" sz="3000" dirty="0"/>
              <a:t> between </a:t>
            </a:r>
            <a:r>
              <a:rPr lang="en-GB" sz="3000" b="1" dirty="0"/>
              <a:t>tasks </a:t>
            </a:r>
            <a:r>
              <a:rPr lang="en-GB" sz="3000" b="1" dirty="0">
                <a:sym typeface="Wingdings" panose="05000000000000000000" pitchFamily="2" charset="2"/>
              </a:rPr>
              <a:t> </a:t>
            </a:r>
            <a:r>
              <a:rPr lang="en-GB" sz="3000" b="1" dirty="0"/>
              <a:t>Results in </a:t>
            </a:r>
            <a:r>
              <a:rPr lang="en-GB" sz="3000" b="1" dirty="0">
                <a:solidFill>
                  <a:srgbClr val="D20000"/>
                </a:solidFill>
              </a:rPr>
              <a:t>waiting time</a:t>
            </a:r>
          </a:p>
          <a:p>
            <a:pPr lvl="1" algn="just">
              <a:lnSpc>
                <a:spcPct val="90000"/>
              </a:lnSpc>
              <a:spcBef>
                <a:spcPts val="1872"/>
              </a:spcBef>
              <a:spcAft>
                <a:spcPts val="800"/>
              </a:spcAft>
            </a:pPr>
            <a:r>
              <a:rPr lang="en-GB" sz="3000" b="1" dirty="0">
                <a:solidFill>
                  <a:srgbClr val="2C14DE"/>
                </a:solidFill>
              </a:rPr>
              <a:t>Communication</a:t>
            </a:r>
            <a:r>
              <a:rPr lang="en-GB" sz="3000" dirty="0"/>
              <a:t> can </a:t>
            </a:r>
            <a:r>
              <a:rPr lang="en-GB" sz="3000" b="1" dirty="0">
                <a:solidFill>
                  <a:srgbClr val="2C14DE"/>
                </a:solidFill>
              </a:rPr>
              <a:t>saturate</a:t>
            </a:r>
            <a:r>
              <a:rPr lang="en-GB" sz="3000" dirty="0">
                <a:solidFill>
                  <a:srgbClr val="2C14DE"/>
                </a:solidFill>
              </a:rPr>
              <a:t> </a:t>
            </a:r>
            <a:r>
              <a:rPr lang="en-GB" sz="3000" dirty="0"/>
              <a:t>the</a:t>
            </a:r>
            <a:r>
              <a:rPr lang="en-GB" sz="3000" dirty="0">
                <a:solidFill>
                  <a:srgbClr val="2C14DE"/>
                </a:solidFill>
              </a:rPr>
              <a:t> </a:t>
            </a:r>
            <a:r>
              <a:rPr lang="en-GB" sz="3000" b="1" dirty="0">
                <a:solidFill>
                  <a:srgbClr val="2C14DE"/>
                </a:solidFill>
              </a:rPr>
              <a:t>available network bandwidth</a:t>
            </a:r>
            <a:r>
              <a:rPr lang="en-GB" sz="3000" dirty="0"/>
              <a:t>, </a:t>
            </a:r>
            <a:r>
              <a:rPr lang="en-GB" sz="3000" b="1" dirty="0">
                <a:solidFill>
                  <a:srgbClr val="D20000"/>
                </a:solidFill>
              </a:rPr>
              <a:t>further reducing performance</a:t>
            </a:r>
            <a:endParaRPr lang="fr-FR" sz="3000" b="1" dirty="0">
              <a:solidFill>
                <a:srgbClr val="D20000"/>
              </a:solidFill>
            </a:endParaRPr>
          </a:p>
        </p:txBody>
      </p:sp>
      <p:sp>
        <p:nvSpPr>
          <p:cNvPr id="4" name="Rectangle 3"/>
          <p:cNvSpPr/>
          <p:nvPr/>
        </p:nvSpPr>
        <p:spPr>
          <a:xfrm>
            <a:off x="30032" y="762000"/>
            <a:ext cx="9067800" cy="4571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3878655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2"/>
          <p:cNvSpPr>
            <a:spLocks noGrp="1" noChangeArrowheads="1"/>
          </p:cNvSpPr>
          <p:nvPr>
            <p:ph type="title"/>
          </p:nvPr>
        </p:nvSpPr>
        <p:spPr>
          <a:xfrm>
            <a:off x="69614" y="-1917"/>
            <a:ext cx="9021632" cy="756298"/>
          </a:xfrm>
        </p:spPr>
        <p:txBody>
          <a:bodyPr>
            <a:normAutofit fontScale="90000"/>
          </a:bodyPr>
          <a:lstStyle/>
          <a:p>
            <a:r>
              <a:rPr lang="fr-FR" b="1" dirty="0" err="1">
                <a:solidFill>
                  <a:srgbClr val="B80000"/>
                </a:solidFill>
              </a:rPr>
              <a:t>Latency</a:t>
            </a:r>
            <a:r>
              <a:rPr lang="fr-FR" b="1" dirty="0">
                <a:solidFill>
                  <a:srgbClr val="B80000"/>
                </a:solidFill>
              </a:rPr>
              <a:t> &amp; </a:t>
            </a:r>
            <a:r>
              <a:rPr lang="fr-FR" b="1" dirty="0" err="1">
                <a:solidFill>
                  <a:srgbClr val="B80000"/>
                </a:solidFill>
              </a:rPr>
              <a:t>Bandwidth</a:t>
            </a:r>
            <a:endParaRPr lang="fr-FR" dirty="0">
              <a:solidFill>
                <a:srgbClr val="B80000"/>
              </a:solidFill>
            </a:endParaRPr>
          </a:p>
        </p:txBody>
      </p:sp>
      <p:sp>
        <p:nvSpPr>
          <p:cNvPr id="124931" name="Rectangle 3"/>
          <p:cNvSpPr>
            <a:spLocks noGrp="1" noChangeArrowheads="1"/>
          </p:cNvSpPr>
          <p:nvPr>
            <p:ph type="body" idx="1"/>
          </p:nvPr>
        </p:nvSpPr>
        <p:spPr>
          <a:xfrm>
            <a:off x="76200" y="914400"/>
            <a:ext cx="8991600" cy="6172200"/>
          </a:xfrm>
        </p:spPr>
        <p:txBody>
          <a:bodyPr>
            <a:normAutofit lnSpcReduction="10000"/>
          </a:bodyPr>
          <a:lstStyle/>
          <a:p>
            <a:pPr algn="just"/>
            <a:r>
              <a:rPr lang="en-GB" sz="3000" b="1" u="sng" dirty="0">
                <a:solidFill>
                  <a:srgbClr val="B80000"/>
                </a:solidFill>
              </a:rPr>
              <a:t>Latency</a:t>
            </a:r>
            <a:r>
              <a:rPr lang="en-GB" sz="3000" dirty="0">
                <a:solidFill>
                  <a:srgbClr val="B80000"/>
                </a:solidFill>
              </a:rPr>
              <a:t> </a:t>
            </a:r>
            <a:r>
              <a:rPr lang="en-GB" sz="3000" dirty="0"/>
              <a:t>is the </a:t>
            </a:r>
            <a:r>
              <a:rPr lang="en-GB" sz="3000" b="1" dirty="0">
                <a:solidFill>
                  <a:srgbClr val="2C14DE"/>
                </a:solidFill>
              </a:rPr>
              <a:t>time it takes to send</a:t>
            </a:r>
            <a:r>
              <a:rPr lang="en-GB" sz="3000" b="1" dirty="0"/>
              <a:t> </a:t>
            </a:r>
            <a:r>
              <a:rPr lang="en-GB" sz="3000" dirty="0"/>
              <a:t>a </a:t>
            </a:r>
            <a:r>
              <a:rPr lang="en-GB" sz="3000" b="1" dirty="0"/>
              <a:t>message</a:t>
            </a:r>
            <a:r>
              <a:rPr lang="en-GB" sz="3000" dirty="0"/>
              <a:t> from point </a:t>
            </a:r>
            <a:r>
              <a:rPr lang="en-GB" sz="3000" b="1" dirty="0"/>
              <a:t>A to point B</a:t>
            </a:r>
            <a:r>
              <a:rPr lang="en-GB" sz="3000" dirty="0"/>
              <a:t> </a:t>
            </a:r>
          </a:p>
          <a:p>
            <a:pPr marL="0" indent="0" algn="just">
              <a:buNone/>
            </a:pPr>
            <a:endParaRPr lang="en-GB" sz="3000" dirty="0"/>
          </a:p>
          <a:p>
            <a:pPr algn="just"/>
            <a:r>
              <a:rPr lang="en-GB" sz="3000" b="1" u="sng" dirty="0">
                <a:solidFill>
                  <a:srgbClr val="B80000"/>
                </a:solidFill>
              </a:rPr>
              <a:t>Bandwidth</a:t>
            </a:r>
            <a:r>
              <a:rPr lang="en-GB" sz="3000" dirty="0">
                <a:solidFill>
                  <a:srgbClr val="B80000"/>
                </a:solidFill>
              </a:rPr>
              <a:t> </a:t>
            </a:r>
            <a:r>
              <a:rPr lang="en-GB" sz="3000" dirty="0"/>
              <a:t>is the </a:t>
            </a:r>
            <a:r>
              <a:rPr lang="en-GB" sz="3000" b="1" dirty="0">
                <a:solidFill>
                  <a:srgbClr val="2C14DE"/>
                </a:solidFill>
              </a:rPr>
              <a:t>amount of data </a:t>
            </a:r>
            <a:r>
              <a:rPr lang="en-GB" sz="3000" dirty="0"/>
              <a:t>that can be communicated </a:t>
            </a:r>
            <a:r>
              <a:rPr lang="en-GB" sz="3000" b="1" dirty="0">
                <a:solidFill>
                  <a:srgbClr val="2C14DE"/>
                </a:solidFill>
              </a:rPr>
              <a:t>per unit of time</a:t>
            </a:r>
            <a:r>
              <a:rPr lang="en-GB" sz="3000" b="1" dirty="0"/>
              <a:t> </a:t>
            </a:r>
          </a:p>
          <a:p>
            <a:pPr algn="just"/>
            <a:endParaRPr lang="fr-FR" sz="3000" dirty="0"/>
          </a:p>
          <a:p>
            <a:pPr algn="just"/>
            <a:r>
              <a:rPr lang="en-GB" sz="3000" b="1" dirty="0"/>
              <a:t>Sending </a:t>
            </a:r>
            <a:r>
              <a:rPr lang="en-GB" sz="3000" b="1" dirty="0">
                <a:solidFill>
                  <a:srgbClr val="2C14DE"/>
                </a:solidFill>
              </a:rPr>
              <a:t>many small messages </a:t>
            </a:r>
            <a:r>
              <a:rPr lang="en-GB" sz="3000" dirty="0"/>
              <a:t>can </a:t>
            </a:r>
            <a:r>
              <a:rPr lang="en-GB" sz="3000" b="1" dirty="0">
                <a:solidFill>
                  <a:srgbClr val="D20000"/>
                </a:solidFill>
              </a:rPr>
              <a:t>cause a higher overall latency</a:t>
            </a:r>
          </a:p>
          <a:p>
            <a:pPr algn="just"/>
            <a:endParaRPr lang="en-GB" sz="3000" dirty="0"/>
          </a:p>
          <a:p>
            <a:pPr algn="just"/>
            <a:r>
              <a:rPr lang="en-GB" sz="3000" b="1" u="sng" dirty="0">
                <a:solidFill>
                  <a:srgbClr val="2C14DE"/>
                </a:solidFill>
              </a:rPr>
              <a:t>Efficient approach is to package small messages </a:t>
            </a:r>
            <a:r>
              <a:rPr lang="en-GB" sz="3000" dirty="0"/>
              <a:t>into a </a:t>
            </a:r>
            <a:r>
              <a:rPr lang="en-GB" sz="3000" b="1" u="sng" dirty="0"/>
              <a:t>larger message </a:t>
            </a:r>
            <a:endParaRPr lang="en-GB" sz="3000" dirty="0"/>
          </a:p>
          <a:p>
            <a:pPr lvl="1" algn="just"/>
            <a:r>
              <a:rPr lang="en-GB" sz="3000" dirty="0"/>
              <a:t>To </a:t>
            </a:r>
            <a:r>
              <a:rPr lang="en-GB" sz="3000" b="1" dirty="0">
                <a:solidFill>
                  <a:srgbClr val="008000"/>
                </a:solidFill>
              </a:rPr>
              <a:t>maximize bandwidth usage </a:t>
            </a:r>
            <a:r>
              <a:rPr lang="en-GB" sz="3000" b="1" dirty="0"/>
              <a:t>&amp;</a:t>
            </a:r>
            <a:r>
              <a:rPr lang="en-GB" sz="3000" b="1" dirty="0">
                <a:solidFill>
                  <a:srgbClr val="FF0000"/>
                </a:solidFill>
              </a:rPr>
              <a:t> </a:t>
            </a:r>
            <a:r>
              <a:rPr lang="en-GB" sz="3000" b="1" dirty="0">
                <a:solidFill>
                  <a:srgbClr val="008000"/>
                </a:solidFill>
              </a:rPr>
              <a:t>Reduce Overhead</a:t>
            </a:r>
            <a:endParaRPr lang="fr-FR" sz="3000" b="1" dirty="0">
              <a:solidFill>
                <a:srgbClr val="008000"/>
              </a:solidFill>
            </a:endParaRPr>
          </a:p>
        </p:txBody>
      </p:sp>
      <p:sp>
        <p:nvSpPr>
          <p:cNvPr id="4" name="Rectangle 3"/>
          <p:cNvSpPr/>
          <p:nvPr/>
        </p:nvSpPr>
        <p:spPr>
          <a:xfrm>
            <a:off x="38100" y="792481"/>
            <a:ext cx="9067800" cy="4571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7931377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2"/>
          <p:cNvSpPr>
            <a:spLocks noGrp="1" noChangeArrowheads="1"/>
          </p:cNvSpPr>
          <p:nvPr>
            <p:ph type="title"/>
          </p:nvPr>
        </p:nvSpPr>
        <p:spPr>
          <a:xfrm>
            <a:off x="76200" y="46038"/>
            <a:ext cx="9051664" cy="715962"/>
          </a:xfrm>
        </p:spPr>
        <p:txBody>
          <a:bodyPr>
            <a:normAutofit fontScale="90000"/>
          </a:bodyPr>
          <a:lstStyle/>
          <a:p>
            <a:r>
              <a:rPr lang="fr-FR" b="1" dirty="0" err="1">
                <a:solidFill>
                  <a:srgbClr val="B80000"/>
                </a:solidFill>
              </a:rPr>
              <a:t>Visibility</a:t>
            </a:r>
            <a:r>
              <a:rPr lang="fr-FR" b="1" dirty="0">
                <a:solidFill>
                  <a:srgbClr val="B80000"/>
                </a:solidFill>
              </a:rPr>
              <a:t> of communications</a:t>
            </a:r>
            <a:r>
              <a:rPr lang="fr-FR" dirty="0">
                <a:solidFill>
                  <a:srgbClr val="B80000"/>
                </a:solidFill>
              </a:rPr>
              <a:t> </a:t>
            </a:r>
          </a:p>
        </p:txBody>
      </p:sp>
      <p:sp>
        <p:nvSpPr>
          <p:cNvPr id="125955" name="Rectangle 3"/>
          <p:cNvSpPr>
            <a:spLocks noGrp="1" noChangeArrowheads="1"/>
          </p:cNvSpPr>
          <p:nvPr>
            <p:ph type="body" idx="1"/>
          </p:nvPr>
        </p:nvSpPr>
        <p:spPr>
          <a:xfrm>
            <a:off x="0" y="762000"/>
            <a:ext cx="9097832" cy="6019800"/>
          </a:xfrm>
        </p:spPr>
        <p:txBody>
          <a:bodyPr>
            <a:normAutofit/>
          </a:bodyPr>
          <a:lstStyle/>
          <a:p>
            <a:pPr algn="just">
              <a:lnSpc>
                <a:spcPct val="150000"/>
              </a:lnSpc>
            </a:pPr>
            <a:r>
              <a:rPr lang="en-GB" dirty="0"/>
              <a:t>In </a:t>
            </a:r>
            <a:r>
              <a:rPr lang="en-GB" b="1" u="sng" dirty="0">
                <a:solidFill>
                  <a:srgbClr val="2C14DE"/>
                </a:solidFill>
              </a:rPr>
              <a:t>Distributed memory model</a:t>
            </a:r>
            <a:r>
              <a:rPr lang="en-GB" dirty="0"/>
              <a:t>, </a:t>
            </a:r>
            <a:r>
              <a:rPr lang="en-GB" b="1" dirty="0">
                <a:solidFill>
                  <a:srgbClr val="D20000"/>
                </a:solidFill>
              </a:rPr>
              <a:t>communications</a:t>
            </a:r>
            <a:r>
              <a:rPr lang="en-GB" dirty="0">
                <a:solidFill>
                  <a:srgbClr val="D20000"/>
                </a:solidFill>
              </a:rPr>
              <a:t> </a:t>
            </a:r>
            <a:r>
              <a:rPr lang="en-GB" dirty="0"/>
              <a:t>are </a:t>
            </a:r>
            <a:r>
              <a:rPr lang="en-GB" b="1" dirty="0">
                <a:solidFill>
                  <a:srgbClr val="D20000"/>
                </a:solidFill>
              </a:rPr>
              <a:t>explicit</a:t>
            </a:r>
            <a:r>
              <a:rPr lang="en-GB" dirty="0">
                <a:solidFill>
                  <a:srgbClr val="D20000"/>
                </a:solidFill>
              </a:rPr>
              <a:t> </a:t>
            </a:r>
            <a:r>
              <a:rPr lang="en-GB" dirty="0"/>
              <a:t>and </a:t>
            </a:r>
            <a:r>
              <a:rPr lang="en-GB" b="1" dirty="0">
                <a:solidFill>
                  <a:srgbClr val="2C14DE"/>
                </a:solidFill>
              </a:rPr>
              <a:t>under the control </a:t>
            </a:r>
            <a:r>
              <a:rPr lang="en-GB" dirty="0"/>
              <a:t>of a </a:t>
            </a:r>
            <a:r>
              <a:rPr lang="en-GB" b="1" dirty="0">
                <a:solidFill>
                  <a:srgbClr val="2C14DE"/>
                </a:solidFill>
              </a:rPr>
              <a:t>programmer</a:t>
            </a:r>
            <a:endParaRPr lang="en-GB" dirty="0"/>
          </a:p>
          <a:p>
            <a:pPr marL="457200" lvl="1" indent="0">
              <a:lnSpc>
                <a:spcPct val="150000"/>
              </a:lnSpc>
              <a:buNone/>
            </a:pPr>
            <a:endParaRPr lang="fr-FR" dirty="0"/>
          </a:p>
          <a:p>
            <a:pPr algn="just">
              <a:lnSpc>
                <a:spcPct val="150000"/>
              </a:lnSpc>
            </a:pPr>
            <a:r>
              <a:rPr lang="en-GB" dirty="0"/>
              <a:t>In </a:t>
            </a:r>
            <a:r>
              <a:rPr lang="en-GB" b="1" u="sng" dirty="0">
                <a:solidFill>
                  <a:srgbClr val="2C14DE"/>
                </a:solidFill>
              </a:rPr>
              <a:t>Shared memory mode</a:t>
            </a:r>
            <a:r>
              <a:rPr lang="en-GB" b="1" i="1" dirty="0">
                <a:solidFill>
                  <a:srgbClr val="2C14DE"/>
                </a:solidFill>
              </a:rPr>
              <a:t> </a:t>
            </a:r>
            <a:r>
              <a:rPr lang="en-GB" b="1" dirty="0">
                <a:solidFill>
                  <a:srgbClr val="D20000"/>
                </a:solidFill>
              </a:rPr>
              <a:t>communications</a:t>
            </a:r>
            <a:r>
              <a:rPr lang="en-GB" dirty="0">
                <a:solidFill>
                  <a:srgbClr val="D20000"/>
                </a:solidFill>
              </a:rPr>
              <a:t> </a:t>
            </a:r>
            <a:r>
              <a:rPr lang="en-GB" dirty="0"/>
              <a:t>are implicit (transparently to the programmer)</a:t>
            </a:r>
          </a:p>
          <a:p>
            <a:pPr lvl="1">
              <a:lnSpc>
                <a:spcPct val="150000"/>
              </a:lnSpc>
            </a:pPr>
            <a:endParaRPr lang="en-GB" dirty="0"/>
          </a:p>
        </p:txBody>
      </p:sp>
      <p:sp>
        <p:nvSpPr>
          <p:cNvPr id="4" name="Rectangle 3"/>
          <p:cNvSpPr/>
          <p:nvPr/>
        </p:nvSpPr>
        <p:spPr>
          <a:xfrm>
            <a:off x="30032" y="762000"/>
            <a:ext cx="9067800" cy="4571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081977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ChangeArrowheads="1"/>
          </p:cNvSpPr>
          <p:nvPr>
            <p:ph type="title"/>
          </p:nvPr>
        </p:nvSpPr>
        <p:spPr>
          <a:xfrm>
            <a:off x="-32657" y="-1"/>
            <a:ext cx="9144000" cy="792481"/>
          </a:xfrm>
        </p:spPr>
        <p:txBody>
          <a:bodyPr>
            <a:noAutofit/>
          </a:bodyPr>
          <a:lstStyle/>
          <a:p>
            <a:r>
              <a:rPr lang="fr-FR" altLang="ja-JP" sz="4000" b="1" dirty="0">
                <a:solidFill>
                  <a:srgbClr val="B80000"/>
                </a:solidFill>
              </a:rPr>
              <a:t>Communication Patterns</a:t>
            </a:r>
            <a:endParaRPr lang="fr-FR" dirty="0">
              <a:solidFill>
                <a:srgbClr val="B80000"/>
              </a:solidFill>
            </a:endParaRPr>
          </a:p>
        </p:txBody>
      </p:sp>
      <p:sp>
        <p:nvSpPr>
          <p:cNvPr id="126979" name="Rectangle 3"/>
          <p:cNvSpPr>
            <a:spLocks noGrp="1" noChangeArrowheads="1"/>
          </p:cNvSpPr>
          <p:nvPr>
            <p:ph type="body" idx="1"/>
          </p:nvPr>
        </p:nvSpPr>
        <p:spPr>
          <a:xfrm>
            <a:off x="76200" y="914399"/>
            <a:ext cx="8991600" cy="6084349"/>
          </a:xfrm>
        </p:spPr>
        <p:txBody>
          <a:bodyPr>
            <a:normAutofit/>
          </a:bodyPr>
          <a:lstStyle/>
          <a:p>
            <a:pPr marL="447675" indent="-447675" algn="just">
              <a:lnSpc>
                <a:spcPct val="120000"/>
              </a:lnSpc>
              <a:spcBef>
                <a:spcPts val="0"/>
              </a:spcBef>
              <a:buFont typeface="+mj-lt"/>
              <a:buAutoNum type="alphaUcPeriod"/>
            </a:pPr>
            <a:r>
              <a:rPr lang="en-GB" sz="3000" b="1" dirty="0">
                <a:solidFill>
                  <a:srgbClr val="D20000"/>
                </a:solidFill>
              </a:rPr>
              <a:t>Synchronous</a:t>
            </a:r>
            <a:r>
              <a:rPr lang="en-GB" sz="3000" dirty="0">
                <a:solidFill>
                  <a:srgbClr val="D20000"/>
                </a:solidFill>
              </a:rPr>
              <a:t> </a:t>
            </a:r>
            <a:r>
              <a:rPr lang="en-GB" sz="3000" b="1" dirty="0">
                <a:solidFill>
                  <a:srgbClr val="D20000"/>
                </a:solidFill>
              </a:rPr>
              <a:t>communication: </a:t>
            </a:r>
            <a:r>
              <a:rPr lang="en-GB" sz="3000" dirty="0">
                <a:solidFill>
                  <a:srgbClr val="D20000"/>
                </a:solidFill>
              </a:rPr>
              <a:t> </a:t>
            </a:r>
            <a:r>
              <a:rPr lang="en-GB" sz="3000" b="1" dirty="0">
                <a:solidFill>
                  <a:srgbClr val="2C14DE"/>
                </a:solidFill>
              </a:rPr>
              <a:t>require</a:t>
            </a:r>
            <a:r>
              <a:rPr lang="en-GB" sz="3000" dirty="0">
                <a:solidFill>
                  <a:srgbClr val="2C14DE"/>
                </a:solidFill>
              </a:rPr>
              <a:t> </a:t>
            </a:r>
            <a:r>
              <a:rPr lang="en-GB" sz="3000" dirty="0"/>
              <a:t>some type of </a:t>
            </a:r>
            <a:r>
              <a:rPr lang="en-GB" sz="3000" dirty="0">
                <a:solidFill>
                  <a:srgbClr val="2C14DE"/>
                </a:solidFill>
              </a:rPr>
              <a:t>"</a:t>
            </a:r>
            <a:r>
              <a:rPr lang="en-GB" sz="3000" b="1" dirty="0">
                <a:solidFill>
                  <a:srgbClr val="2C14DE"/>
                </a:solidFill>
              </a:rPr>
              <a:t>handshaking</a:t>
            </a:r>
            <a:r>
              <a:rPr lang="en-GB" sz="3000" dirty="0">
                <a:solidFill>
                  <a:srgbClr val="2C14DE"/>
                </a:solidFill>
              </a:rPr>
              <a:t>" </a:t>
            </a:r>
            <a:r>
              <a:rPr lang="en-GB" sz="3000" b="1" dirty="0"/>
              <a:t>between tasks</a:t>
            </a:r>
            <a:r>
              <a:rPr lang="en-GB" sz="3000" dirty="0"/>
              <a:t> </a:t>
            </a:r>
          </a:p>
          <a:p>
            <a:pPr lvl="1" algn="just">
              <a:lnSpc>
                <a:spcPct val="120000"/>
              </a:lnSpc>
              <a:spcBef>
                <a:spcPts val="0"/>
              </a:spcBef>
            </a:pPr>
            <a:r>
              <a:rPr lang="en-GB" b="1" dirty="0">
                <a:solidFill>
                  <a:srgbClr val="2C14DE"/>
                </a:solidFill>
              </a:rPr>
              <a:t>Blocking communications </a:t>
            </a:r>
            <a:r>
              <a:rPr lang="en-GB" dirty="0"/>
              <a:t>(since other </a:t>
            </a:r>
            <a:r>
              <a:rPr lang="en-GB" b="1" dirty="0"/>
              <a:t>task</a:t>
            </a:r>
            <a:r>
              <a:rPr lang="en-GB" dirty="0"/>
              <a:t> </a:t>
            </a:r>
            <a:r>
              <a:rPr lang="en-GB" b="1" dirty="0"/>
              <a:t>must</a:t>
            </a:r>
            <a:r>
              <a:rPr lang="en-GB" dirty="0"/>
              <a:t> </a:t>
            </a:r>
            <a:r>
              <a:rPr lang="en-GB" b="1" dirty="0"/>
              <a:t>wait</a:t>
            </a:r>
            <a:r>
              <a:rPr lang="en-GB" dirty="0"/>
              <a:t> </a:t>
            </a:r>
            <a:r>
              <a:rPr lang="en-GB" b="1" dirty="0"/>
              <a:t>until the communications have completed</a:t>
            </a:r>
            <a:r>
              <a:rPr lang="en-GB" dirty="0"/>
              <a:t>)</a:t>
            </a:r>
          </a:p>
          <a:p>
            <a:pPr marL="457200" lvl="1" indent="0">
              <a:lnSpc>
                <a:spcPct val="120000"/>
              </a:lnSpc>
              <a:spcBef>
                <a:spcPts val="0"/>
              </a:spcBef>
              <a:buNone/>
            </a:pPr>
            <a:endParaRPr lang="fr-FR" sz="3000" dirty="0"/>
          </a:p>
          <a:p>
            <a:pPr marL="447675" indent="-447675" algn="just">
              <a:lnSpc>
                <a:spcPct val="120000"/>
              </a:lnSpc>
              <a:spcBef>
                <a:spcPts val="0"/>
              </a:spcBef>
              <a:buFont typeface="+mj-lt"/>
              <a:buAutoNum type="alphaUcPeriod"/>
            </a:pPr>
            <a:r>
              <a:rPr lang="en-GB" sz="3000" b="1" dirty="0">
                <a:solidFill>
                  <a:srgbClr val="B80000"/>
                </a:solidFill>
              </a:rPr>
              <a:t>Asynchronous communications: </a:t>
            </a:r>
            <a:r>
              <a:rPr lang="en-GB" sz="3000" dirty="0"/>
              <a:t>allow </a:t>
            </a:r>
            <a:r>
              <a:rPr lang="en-GB" sz="3000" b="1" dirty="0">
                <a:solidFill>
                  <a:srgbClr val="2C14DE"/>
                </a:solidFill>
              </a:rPr>
              <a:t>tasks to transfer data independently</a:t>
            </a:r>
            <a:r>
              <a:rPr lang="en-GB" sz="3000" b="1" dirty="0"/>
              <a:t> </a:t>
            </a:r>
            <a:r>
              <a:rPr lang="en-GB" sz="3000" dirty="0"/>
              <a:t>from </a:t>
            </a:r>
            <a:r>
              <a:rPr lang="en-GB" sz="3000" b="1" u="sng" dirty="0"/>
              <a:t>one another</a:t>
            </a:r>
            <a:r>
              <a:rPr lang="fr-FR" sz="3000" dirty="0"/>
              <a:t> </a:t>
            </a:r>
          </a:p>
          <a:p>
            <a:pPr marL="971550" lvl="1" indent="-571500" algn="just">
              <a:lnSpc>
                <a:spcPct val="120000"/>
              </a:lnSpc>
              <a:spcBef>
                <a:spcPts val="0"/>
              </a:spcBef>
            </a:pPr>
            <a:r>
              <a:rPr lang="en-GB" b="1" i="1" u="sng" dirty="0">
                <a:solidFill>
                  <a:srgbClr val="2C14DE"/>
                </a:solidFill>
              </a:rPr>
              <a:t>non-blocking</a:t>
            </a:r>
            <a:r>
              <a:rPr lang="en-GB" dirty="0">
                <a:solidFill>
                  <a:srgbClr val="2C14DE"/>
                </a:solidFill>
              </a:rPr>
              <a:t> </a:t>
            </a:r>
            <a:r>
              <a:rPr lang="en-GB" b="1" dirty="0">
                <a:solidFill>
                  <a:srgbClr val="2C14DE"/>
                </a:solidFill>
              </a:rPr>
              <a:t>communications</a:t>
            </a:r>
          </a:p>
          <a:p>
            <a:pPr marL="971550" lvl="1" indent="-571500" algn="just">
              <a:lnSpc>
                <a:spcPct val="120000"/>
              </a:lnSpc>
              <a:spcBef>
                <a:spcPts val="0"/>
              </a:spcBef>
            </a:pPr>
            <a:r>
              <a:rPr lang="en-GB" b="1" dirty="0">
                <a:solidFill>
                  <a:srgbClr val="008000"/>
                </a:solidFill>
              </a:rPr>
              <a:t>Interleaving computation with communication </a:t>
            </a:r>
            <a:r>
              <a:rPr lang="en-GB" dirty="0"/>
              <a:t>is the </a:t>
            </a:r>
            <a:r>
              <a:rPr lang="en-GB" b="1" dirty="0">
                <a:solidFill>
                  <a:srgbClr val="008000"/>
                </a:solidFill>
              </a:rPr>
              <a:t>single greatest benefit</a:t>
            </a:r>
            <a:endParaRPr lang="fr-FR" b="1" dirty="0">
              <a:solidFill>
                <a:srgbClr val="B80000"/>
              </a:solidFill>
            </a:endParaRPr>
          </a:p>
        </p:txBody>
      </p:sp>
      <p:sp>
        <p:nvSpPr>
          <p:cNvPr id="4" name="Rectangle 3"/>
          <p:cNvSpPr/>
          <p:nvPr/>
        </p:nvSpPr>
        <p:spPr>
          <a:xfrm>
            <a:off x="76200" y="792481"/>
            <a:ext cx="9067800" cy="4571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4228051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2"/>
          <p:cNvSpPr>
            <a:spLocks noGrp="1" noChangeArrowheads="1"/>
          </p:cNvSpPr>
          <p:nvPr>
            <p:ph type="title"/>
          </p:nvPr>
        </p:nvSpPr>
        <p:spPr>
          <a:xfrm>
            <a:off x="30032" y="76200"/>
            <a:ext cx="9037768" cy="715962"/>
          </a:xfrm>
        </p:spPr>
        <p:txBody>
          <a:bodyPr>
            <a:normAutofit fontScale="90000"/>
          </a:bodyPr>
          <a:lstStyle/>
          <a:p>
            <a:r>
              <a:rPr lang="fr-FR" b="1" dirty="0">
                <a:solidFill>
                  <a:srgbClr val="B80000"/>
                </a:solidFill>
              </a:rPr>
              <a:t>Scope of Communication</a:t>
            </a:r>
            <a:endParaRPr lang="fr-FR" dirty="0">
              <a:solidFill>
                <a:srgbClr val="B80000"/>
              </a:solidFill>
            </a:endParaRPr>
          </a:p>
        </p:txBody>
      </p:sp>
      <p:sp>
        <p:nvSpPr>
          <p:cNvPr id="128003" name="Rectangle 3"/>
          <p:cNvSpPr>
            <a:spLocks noGrp="1" noChangeArrowheads="1"/>
          </p:cNvSpPr>
          <p:nvPr>
            <p:ph type="body" idx="1"/>
          </p:nvPr>
        </p:nvSpPr>
        <p:spPr>
          <a:xfrm>
            <a:off x="152400" y="914400"/>
            <a:ext cx="8915400" cy="5943600"/>
          </a:xfrm>
        </p:spPr>
        <p:txBody>
          <a:bodyPr>
            <a:normAutofit/>
          </a:bodyPr>
          <a:lstStyle/>
          <a:p>
            <a:pPr algn="just"/>
            <a:r>
              <a:rPr lang="en-GB" sz="3000" b="1" dirty="0">
                <a:solidFill>
                  <a:srgbClr val="2C14DE"/>
                </a:solidFill>
              </a:rPr>
              <a:t>Knowing</a:t>
            </a:r>
            <a:r>
              <a:rPr lang="en-GB" sz="3000" dirty="0">
                <a:solidFill>
                  <a:srgbClr val="2C14DE"/>
                </a:solidFill>
              </a:rPr>
              <a:t> </a:t>
            </a:r>
            <a:r>
              <a:rPr lang="en-GB" sz="3000" b="1" dirty="0"/>
              <a:t>which tasks</a:t>
            </a:r>
            <a:r>
              <a:rPr lang="en-GB" sz="3000" dirty="0"/>
              <a:t> must </a:t>
            </a:r>
            <a:r>
              <a:rPr lang="en-GB" sz="3000" b="1" dirty="0">
                <a:solidFill>
                  <a:srgbClr val="2C14DE"/>
                </a:solidFill>
              </a:rPr>
              <a:t>communicate with each other </a:t>
            </a:r>
            <a:r>
              <a:rPr lang="en-GB" sz="3000" dirty="0"/>
              <a:t>is </a:t>
            </a:r>
            <a:r>
              <a:rPr lang="en-GB" sz="3000" b="1" dirty="0">
                <a:solidFill>
                  <a:srgbClr val="2C14DE"/>
                </a:solidFill>
              </a:rPr>
              <a:t>critical </a:t>
            </a:r>
            <a:r>
              <a:rPr lang="en-GB" sz="3000" b="1" dirty="0"/>
              <a:t>during the design stage</a:t>
            </a:r>
            <a:r>
              <a:rPr lang="en-GB" sz="3000" b="1" dirty="0">
                <a:solidFill>
                  <a:srgbClr val="2C14DE"/>
                </a:solidFill>
              </a:rPr>
              <a:t> </a:t>
            </a:r>
            <a:r>
              <a:rPr lang="en-GB" sz="3000" dirty="0"/>
              <a:t>of a </a:t>
            </a:r>
            <a:r>
              <a:rPr lang="en-GB" sz="3000" b="1" dirty="0"/>
              <a:t>parallel code</a:t>
            </a:r>
            <a:endParaRPr lang="fr-FR" sz="3000" dirty="0"/>
          </a:p>
          <a:p>
            <a:pPr marL="971550" lvl="1" indent="-514350" algn="just">
              <a:buFont typeface="+mj-lt"/>
              <a:buAutoNum type="arabicPeriod"/>
            </a:pPr>
            <a:r>
              <a:rPr lang="en-GB" b="1" i="1" dirty="0">
                <a:solidFill>
                  <a:srgbClr val="B80000"/>
                </a:solidFill>
              </a:rPr>
              <a:t>Point-to-point</a:t>
            </a:r>
            <a:r>
              <a:rPr lang="en-GB" dirty="0">
                <a:solidFill>
                  <a:srgbClr val="B80000"/>
                </a:solidFill>
              </a:rPr>
              <a:t> </a:t>
            </a:r>
            <a:r>
              <a:rPr lang="en-GB" dirty="0"/>
              <a:t>- involves </a:t>
            </a:r>
            <a:r>
              <a:rPr lang="en-GB" b="1" dirty="0">
                <a:solidFill>
                  <a:srgbClr val="2C14DE"/>
                </a:solidFill>
              </a:rPr>
              <a:t>two tasks </a:t>
            </a:r>
            <a:r>
              <a:rPr lang="en-GB" dirty="0"/>
              <a:t>with </a:t>
            </a:r>
            <a:r>
              <a:rPr lang="en-GB" b="1" dirty="0">
                <a:solidFill>
                  <a:srgbClr val="2C14DE"/>
                </a:solidFill>
              </a:rPr>
              <a:t>one task </a:t>
            </a:r>
            <a:r>
              <a:rPr lang="en-GB" dirty="0"/>
              <a:t>acting as the </a:t>
            </a:r>
            <a:r>
              <a:rPr lang="en-GB" b="1" dirty="0">
                <a:solidFill>
                  <a:srgbClr val="2C14DE"/>
                </a:solidFill>
              </a:rPr>
              <a:t>sender/producer</a:t>
            </a:r>
            <a:r>
              <a:rPr lang="en-GB" dirty="0">
                <a:solidFill>
                  <a:srgbClr val="2C14DE"/>
                </a:solidFill>
              </a:rPr>
              <a:t> </a:t>
            </a:r>
            <a:r>
              <a:rPr lang="en-GB" dirty="0"/>
              <a:t>of data, and the </a:t>
            </a:r>
            <a:r>
              <a:rPr lang="en-GB" dirty="0">
                <a:solidFill>
                  <a:srgbClr val="2C14DE"/>
                </a:solidFill>
              </a:rPr>
              <a:t>other acting </a:t>
            </a:r>
            <a:r>
              <a:rPr lang="en-GB" dirty="0"/>
              <a:t>as the </a:t>
            </a:r>
            <a:r>
              <a:rPr lang="en-GB" b="1" dirty="0">
                <a:solidFill>
                  <a:srgbClr val="2C14DE"/>
                </a:solidFill>
              </a:rPr>
              <a:t>receiver/consumer</a:t>
            </a:r>
            <a:r>
              <a:rPr lang="en-GB" dirty="0"/>
              <a:t>. </a:t>
            </a:r>
          </a:p>
          <a:p>
            <a:pPr lvl="1"/>
            <a:endParaRPr lang="fr-FR" dirty="0"/>
          </a:p>
          <a:p>
            <a:pPr marL="971550" lvl="1" indent="-514350" algn="just">
              <a:buFont typeface="+mj-lt"/>
              <a:buAutoNum type="arabicPeriod" startAt="2"/>
            </a:pPr>
            <a:r>
              <a:rPr lang="en-GB" b="1" i="1" dirty="0">
                <a:solidFill>
                  <a:srgbClr val="B80000"/>
                </a:solidFill>
              </a:rPr>
              <a:t>Collective</a:t>
            </a:r>
            <a:r>
              <a:rPr lang="en-GB" dirty="0">
                <a:solidFill>
                  <a:srgbClr val="2C14DE"/>
                </a:solidFill>
              </a:rPr>
              <a:t> </a:t>
            </a:r>
            <a:r>
              <a:rPr lang="en-GB" dirty="0"/>
              <a:t>- involves </a:t>
            </a:r>
            <a:r>
              <a:rPr lang="en-GB" b="1" dirty="0">
                <a:solidFill>
                  <a:srgbClr val="2C14DE"/>
                </a:solidFill>
              </a:rPr>
              <a:t>data sharing </a:t>
            </a:r>
            <a:r>
              <a:rPr lang="en-GB" dirty="0"/>
              <a:t>between </a:t>
            </a:r>
            <a:r>
              <a:rPr lang="en-GB" b="1" dirty="0">
                <a:solidFill>
                  <a:srgbClr val="2C14DE"/>
                </a:solidFill>
              </a:rPr>
              <a:t>more than two tasks</a:t>
            </a:r>
            <a:r>
              <a:rPr lang="en-GB" dirty="0"/>
              <a:t>, which are often specified as </a:t>
            </a:r>
            <a:r>
              <a:rPr lang="en-GB" b="1" dirty="0">
                <a:solidFill>
                  <a:srgbClr val="2C14DE"/>
                </a:solidFill>
              </a:rPr>
              <a:t>being members </a:t>
            </a:r>
            <a:r>
              <a:rPr lang="en-GB" dirty="0"/>
              <a:t>in a </a:t>
            </a:r>
            <a:r>
              <a:rPr lang="en-GB" b="1" dirty="0">
                <a:solidFill>
                  <a:srgbClr val="2C14DE"/>
                </a:solidFill>
              </a:rPr>
              <a:t>common group</a:t>
            </a:r>
            <a:r>
              <a:rPr lang="en-GB" dirty="0"/>
              <a:t>, or collective.</a:t>
            </a:r>
            <a:endParaRPr lang="fr-FR" dirty="0"/>
          </a:p>
        </p:txBody>
      </p:sp>
      <p:sp>
        <p:nvSpPr>
          <p:cNvPr id="4" name="Rectangle 3"/>
          <p:cNvSpPr/>
          <p:nvPr/>
        </p:nvSpPr>
        <p:spPr>
          <a:xfrm>
            <a:off x="30032" y="838200"/>
            <a:ext cx="9067800" cy="4571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2270807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2"/>
          <p:cNvSpPr>
            <a:spLocks noGrp="1" noChangeArrowheads="1"/>
          </p:cNvSpPr>
          <p:nvPr>
            <p:ph type="title"/>
          </p:nvPr>
        </p:nvSpPr>
        <p:spPr>
          <a:xfrm>
            <a:off x="449132" y="30798"/>
            <a:ext cx="8694868" cy="807402"/>
          </a:xfrm>
        </p:spPr>
        <p:txBody>
          <a:bodyPr>
            <a:normAutofit/>
          </a:bodyPr>
          <a:lstStyle/>
          <a:p>
            <a:r>
              <a:rPr lang="fr-FR" b="1" dirty="0">
                <a:solidFill>
                  <a:srgbClr val="B80000"/>
                </a:solidFill>
              </a:rPr>
              <a:t>Collective Communications</a:t>
            </a:r>
          </a:p>
        </p:txBody>
      </p:sp>
      <p:pic>
        <p:nvPicPr>
          <p:cNvPr id="129028" name="Picture 4" descr="Collective communications exampl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9799" y="1066800"/>
            <a:ext cx="7117401" cy="5638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 name="Rectangle 4"/>
          <p:cNvSpPr/>
          <p:nvPr/>
        </p:nvSpPr>
        <p:spPr>
          <a:xfrm>
            <a:off x="30032" y="838200"/>
            <a:ext cx="9067800" cy="4571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3099163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2"/>
          <p:cNvSpPr>
            <a:spLocks noGrp="1" noChangeArrowheads="1"/>
          </p:cNvSpPr>
          <p:nvPr>
            <p:ph type="title"/>
          </p:nvPr>
        </p:nvSpPr>
        <p:spPr>
          <a:xfrm>
            <a:off x="76200" y="2362200"/>
            <a:ext cx="9067800" cy="792162"/>
          </a:xfrm>
        </p:spPr>
        <p:txBody>
          <a:bodyPr>
            <a:noAutofit/>
          </a:bodyPr>
          <a:lstStyle/>
          <a:p>
            <a:r>
              <a:rPr lang="fr-FR" sz="4800" b="1" dirty="0" err="1">
                <a:solidFill>
                  <a:srgbClr val="B80000"/>
                </a:solidFill>
              </a:rPr>
              <a:t>Synchronization</a:t>
            </a:r>
            <a:endParaRPr lang="fr-FR" sz="4800" b="1" dirty="0">
              <a:solidFill>
                <a:srgbClr val="B80000"/>
              </a:solidFill>
            </a:endParaRPr>
          </a:p>
        </p:txBody>
      </p:sp>
    </p:spTree>
    <p:extLst>
      <p:ext uri="{BB962C8B-B14F-4D97-AF65-F5344CB8AC3E}">
        <p14:creationId xmlns:p14="http://schemas.microsoft.com/office/powerpoint/2010/main" val="24511495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p:cNvSpPr>
            <a:spLocks noGrp="1"/>
          </p:cNvSpPr>
          <p:nvPr>
            <p:ph type="title"/>
          </p:nvPr>
        </p:nvSpPr>
        <p:spPr>
          <a:xfrm>
            <a:off x="130626" y="73251"/>
            <a:ext cx="8963300" cy="792162"/>
          </a:xfrm>
        </p:spPr>
        <p:txBody>
          <a:bodyPr/>
          <a:lstStyle/>
          <a:p>
            <a:r>
              <a:rPr lang="en-US" b="1" dirty="0">
                <a:solidFill>
                  <a:srgbClr val="B80000"/>
                </a:solidFill>
              </a:rPr>
              <a:t>Why do parallel computing?</a:t>
            </a:r>
          </a:p>
        </p:txBody>
      </p:sp>
      <p:sp>
        <p:nvSpPr>
          <p:cNvPr id="4" name="Content Placeholder 3"/>
          <p:cNvSpPr>
            <a:spLocks noGrp="1"/>
          </p:cNvSpPr>
          <p:nvPr>
            <p:ph idx="1"/>
          </p:nvPr>
        </p:nvSpPr>
        <p:spPr>
          <a:xfrm>
            <a:off x="26126" y="990600"/>
            <a:ext cx="9067800" cy="5817326"/>
          </a:xfrm>
        </p:spPr>
        <p:txBody>
          <a:bodyPr>
            <a:normAutofit/>
          </a:bodyPr>
          <a:lstStyle/>
          <a:p>
            <a:pPr marL="579438" lvl="2" indent="0">
              <a:spcBef>
                <a:spcPts val="1800"/>
              </a:spcBef>
              <a:buNone/>
            </a:pPr>
            <a:endParaRPr lang="en-US" sz="3000" b="1" dirty="0">
              <a:solidFill>
                <a:srgbClr val="2C14DE"/>
              </a:solidFill>
            </a:endParaRPr>
          </a:p>
          <a:p>
            <a:pPr marL="579438" lvl="2" indent="0">
              <a:spcBef>
                <a:spcPts val="1800"/>
              </a:spcBef>
              <a:buNone/>
            </a:pPr>
            <a:endParaRPr lang="en-US" sz="3000" b="1" dirty="0">
              <a:solidFill>
                <a:srgbClr val="2C14DE"/>
              </a:solidFill>
            </a:endParaRPr>
          </a:p>
          <a:p>
            <a:pPr marL="0" lvl="2" indent="0" algn="ctr">
              <a:spcBef>
                <a:spcPts val="1800"/>
              </a:spcBef>
              <a:buNone/>
            </a:pPr>
            <a:r>
              <a:rPr lang="en-US" sz="4000" b="1" u="sng" dirty="0">
                <a:solidFill>
                  <a:srgbClr val="2C14DE"/>
                </a:solidFill>
              </a:rPr>
              <a:t>Technology Push</a:t>
            </a:r>
          </a:p>
          <a:p>
            <a:pPr marL="579438" lvl="2" indent="0">
              <a:spcBef>
                <a:spcPts val="1800"/>
              </a:spcBef>
              <a:buNone/>
            </a:pPr>
            <a:endParaRPr lang="en-US" sz="3000" b="1" dirty="0">
              <a:solidFill>
                <a:srgbClr val="2C14DE"/>
              </a:solidFill>
            </a:endParaRPr>
          </a:p>
          <a:p>
            <a:pPr marL="1150938" lvl="2" indent="-571500">
              <a:spcBef>
                <a:spcPts val="1800"/>
              </a:spcBef>
              <a:buFont typeface="+mj-lt"/>
              <a:buAutoNum type="arabicPeriod"/>
            </a:pPr>
            <a:endParaRPr lang="en-US" sz="3000" b="1" dirty="0">
              <a:solidFill>
                <a:srgbClr val="2C14DE"/>
              </a:solidFill>
            </a:endParaRPr>
          </a:p>
          <a:p>
            <a:pPr marL="1150938" lvl="2" indent="-571500">
              <a:spcBef>
                <a:spcPts val="1800"/>
              </a:spcBef>
              <a:buFont typeface="+mj-lt"/>
              <a:buAutoNum type="arabicPeriod"/>
            </a:pPr>
            <a:endParaRPr lang="en-US" sz="3000" b="1" dirty="0">
              <a:solidFill>
                <a:srgbClr val="2C14DE"/>
              </a:solidFill>
            </a:endParaRPr>
          </a:p>
          <a:p>
            <a:pPr marL="1150938" lvl="2" indent="-571500">
              <a:spcBef>
                <a:spcPts val="1800"/>
              </a:spcBef>
              <a:buFont typeface="+mj-lt"/>
              <a:buAutoNum type="arabicPeriod"/>
            </a:pPr>
            <a:endParaRPr lang="en-US" sz="3000" b="1" dirty="0">
              <a:solidFill>
                <a:srgbClr val="2C14DE"/>
              </a:solidFill>
            </a:endParaRPr>
          </a:p>
          <a:p>
            <a:pPr marL="1150938" lvl="2" indent="-571500">
              <a:spcBef>
                <a:spcPts val="1800"/>
              </a:spcBef>
              <a:buFont typeface="+mj-lt"/>
              <a:buAutoNum type="arabicPeriod"/>
            </a:pPr>
            <a:endParaRPr lang="en-US" sz="3000" b="1" dirty="0">
              <a:solidFill>
                <a:srgbClr val="2C14DE"/>
              </a:solidFill>
            </a:endParaRPr>
          </a:p>
        </p:txBody>
      </p:sp>
      <p:sp>
        <p:nvSpPr>
          <p:cNvPr id="5" name="Rectangle 4"/>
          <p:cNvSpPr/>
          <p:nvPr/>
        </p:nvSpPr>
        <p:spPr>
          <a:xfrm>
            <a:off x="39756" y="868681"/>
            <a:ext cx="9067800" cy="4571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8249078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animEffect transition="in" filter="blinds(horizontal)">
                                      <p:cBhvr>
                                        <p:cTn id="7"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2"/>
          <p:cNvSpPr>
            <a:spLocks noGrp="1" noChangeArrowheads="1"/>
          </p:cNvSpPr>
          <p:nvPr>
            <p:ph type="title"/>
          </p:nvPr>
        </p:nvSpPr>
        <p:spPr>
          <a:xfrm>
            <a:off x="76200" y="7619"/>
            <a:ext cx="9067800" cy="838200"/>
          </a:xfrm>
        </p:spPr>
        <p:txBody>
          <a:bodyPr/>
          <a:lstStyle/>
          <a:p>
            <a:r>
              <a:rPr lang="fr-FR" b="1" dirty="0" err="1">
                <a:solidFill>
                  <a:srgbClr val="B80000"/>
                </a:solidFill>
              </a:rPr>
              <a:t>Synchronization</a:t>
            </a:r>
            <a:endParaRPr lang="fr-FR" b="1" dirty="0">
              <a:solidFill>
                <a:srgbClr val="B80000"/>
              </a:solidFill>
            </a:endParaRPr>
          </a:p>
        </p:txBody>
      </p:sp>
      <p:sp>
        <p:nvSpPr>
          <p:cNvPr id="4" name="Rectangle 3"/>
          <p:cNvSpPr/>
          <p:nvPr/>
        </p:nvSpPr>
        <p:spPr>
          <a:xfrm>
            <a:off x="30032" y="838200"/>
            <a:ext cx="9067800" cy="4571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3"/>
          <p:cNvSpPr txBox="1">
            <a:spLocks noChangeArrowheads="1"/>
          </p:cNvSpPr>
          <p:nvPr/>
        </p:nvSpPr>
        <p:spPr>
          <a:xfrm>
            <a:off x="114300" y="883919"/>
            <a:ext cx="8991600" cy="63246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lnSpc>
                <a:spcPct val="120000"/>
              </a:lnSpc>
              <a:spcBef>
                <a:spcPts val="0"/>
              </a:spcBef>
            </a:pPr>
            <a:r>
              <a:rPr lang="en-GB" b="1" dirty="0">
                <a:solidFill>
                  <a:srgbClr val="D20000"/>
                </a:solidFill>
              </a:rPr>
              <a:t>Synchronization: </a:t>
            </a:r>
            <a:r>
              <a:rPr lang="en-GB" b="1" dirty="0">
                <a:solidFill>
                  <a:srgbClr val="2C14DE"/>
                </a:solidFill>
              </a:rPr>
              <a:t>mechanism</a:t>
            </a:r>
            <a:r>
              <a:rPr lang="en-GB" b="1" dirty="0"/>
              <a:t> for </a:t>
            </a:r>
            <a:r>
              <a:rPr lang="en-GB" b="1" dirty="0">
                <a:solidFill>
                  <a:srgbClr val="2C14DE"/>
                </a:solidFill>
              </a:rPr>
              <a:t>coordination</a:t>
            </a:r>
            <a:r>
              <a:rPr lang="en-GB" b="1" dirty="0"/>
              <a:t> and </a:t>
            </a:r>
            <a:r>
              <a:rPr lang="en-GB" b="1" dirty="0">
                <a:solidFill>
                  <a:srgbClr val="2C14DE"/>
                </a:solidFill>
              </a:rPr>
              <a:t>sequencing</a:t>
            </a:r>
            <a:r>
              <a:rPr lang="en-GB" b="1" dirty="0"/>
              <a:t> of </a:t>
            </a:r>
            <a:r>
              <a:rPr lang="en-GB" b="1" u="sng" dirty="0"/>
              <a:t>parallel tasks</a:t>
            </a:r>
          </a:p>
          <a:p>
            <a:pPr marL="0" indent="0" algn="just">
              <a:lnSpc>
                <a:spcPct val="120000"/>
              </a:lnSpc>
              <a:spcBef>
                <a:spcPts val="0"/>
              </a:spcBef>
              <a:buNone/>
            </a:pPr>
            <a:endParaRPr lang="en-GB" b="1" u="sng" dirty="0"/>
          </a:p>
          <a:p>
            <a:pPr algn="just">
              <a:lnSpc>
                <a:spcPct val="120000"/>
              </a:lnSpc>
              <a:spcBef>
                <a:spcPts val="0"/>
              </a:spcBef>
            </a:pPr>
            <a:r>
              <a:rPr lang="en-US" b="1" dirty="0">
                <a:solidFill>
                  <a:srgbClr val="2C14DE"/>
                </a:solidFill>
              </a:rPr>
              <a:t>Significant factor</a:t>
            </a:r>
            <a:r>
              <a:rPr lang="en-US" dirty="0">
                <a:solidFill>
                  <a:srgbClr val="2C14DE"/>
                </a:solidFill>
              </a:rPr>
              <a:t> </a:t>
            </a:r>
            <a:r>
              <a:rPr lang="en-US" dirty="0"/>
              <a:t>in </a:t>
            </a:r>
            <a:r>
              <a:rPr lang="en-US" b="1" dirty="0"/>
              <a:t>program’s </a:t>
            </a:r>
            <a:r>
              <a:rPr lang="en-US" b="1" dirty="0">
                <a:solidFill>
                  <a:srgbClr val="2C14DE"/>
                </a:solidFill>
              </a:rPr>
              <a:t>performance</a:t>
            </a:r>
            <a:r>
              <a:rPr lang="en-US" b="1" dirty="0"/>
              <a:t> </a:t>
            </a:r>
          </a:p>
          <a:p>
            <a:pPr algn="just">
              <a:lnSpc>
                <a:spcPct val="120000"/>
              </a:lnSpc>
              <a:spcBef>
                <a:spcPts val="0"/>
              </a:spcBef>
            </a:pPr>
            <a:endParaRPr lang="en-US" dirty="0"/>
          </a:p>
          <a:p>
            <a:pPr algn="just">
              <a:lnSpc>
                <a:spcPct val="120000"/>
              </a:lnSpc>
              <a:spcBef>
                <a:spcPts val="0"/>
              </a:spcBef>
            </a:pPr>
            <a:r>
              <a:rPr lang="en-US" dirty="0"/>
              <a:t>Often </a:t>
            </a:r>
            <a:r>
              <a:rPr lang="en-US" b="1" dirty="0">
                <a:solidFill>
                  <a:srgbClr val="2C14DE"/>
                </a:solidFill>
              </a:rPr>
              <a:t>requires</a:t>
            </a:r>
            <a:r>
              <a:rPr lang="en-US" dirty="0">
                <a:solidFill>
                  <a:srgbClr val="2C14DE"/>
                </a:solidFill>
              </a:rPr>
              <a:t> </a:t>
            </a:r>
            <a:r>
              <a:rPr lang="en-US" dirty="0"/>
              <a:t>"</a:t>
            </a:r>
            <a:r>
              <a:rPr lang="en-US" b="1" dirty="0">
                <a:solidFill>
                  <a:srgbClr val="2C14DE"/>
                </a:solidFill>
              </a:rPr>
              <a:t>serialization</a:t>
            </a:r>
            <a:r>
              <a:rPr lang="en-US" dirty="0"/>
              <a:t>" of </a:t>
            </a:r>
            <a:r>
              <a:rPr lang="en-US" b="1" dirty="0"/>
              <a:t>program</a:t>
            </a:r>
            <a:r>
              <a:rPr lang="en-US" dirty="0"/>
              <a:t> </a:t>
            </a:r>
            <a:r>
              <a:rPr lang="en-US" b="1" dirty="0"/>
              <a:t>segments</a:t>
            </a:r>
            <a:endParaRPr lang="fr-FR" b="1" u="sng" dirty="0"/>
          </a:p>
        </p:txBody>
      </p:sp>
    </p:spTree>
    <p:extLst>
      <p:ext uri="{BB962C8B-B14F-4D97-AF65-F5344CB8AC3E}">
        <p14:creationId xmlns:p14="http://schemas.microsoft.com/office/powerpoint/2010/main" val="244173570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2"/>
          <p:cNvSpPr>
            <a:spLocks noGrp="1" noChangeArrowheads="1"/>
          </p:cNvSpPr>
          <p:nvPr>
            <p:ph type="title"/>
          </p:nvPr>
        </p:nvSpPr>
        <p:spPr>
          <a:xfrm>
            <a:off x="76200" y="0"/>
            <a:ext cx="9067800" cy="838200"/>
          </a:xfrm>
        </p:spPr>
        <p:txBody>
          <a:bodyPr/>
          <a:lstStyle/>
          <a:p>
            <a:r>
              <a:rPr lang="fr-FR" b="1" dirty="0" err="1">
                <a:solidFill>
                  <a:srgbClr val="B80000"/>
                </a:solidFill>
              </a:rPr>
              <a:t>Synchronization</a:t>
            </a:r>
            <a:r>
              <a:rPr lang="fr-FR" b="1" dirty="0">
                <a:solidFill>
                  <a:srgbClr val="B80000"/>
                </a:solidFill>
              </a:rPr>
              <a:t> Types</a:t>
            </a:r>
          </a:p>
        </p:txBody>
      </p:sp>
      <p:sp>
        <p:nvSpPr>
          <p:cNvPr id="133123" name="Rectangle 3"/>
          <p:cNvSpPr>
            <a:spLocks noGrp="1" noChangeArrowheads="1"/>
          </p:cNvSpPr>
          <p:nvPr>
            <p:ph type="body" idx="1"/>
          </p:nvPr>
        </p:nvSpPr>
        <p:spPr>
          <a:xfrm>
            <a:off x="76200" y="1066800"/>
            <a:ext cx="8839200" cy="5638800"/>
          </a:xfrm>
        </p:spPr>
        <p:txBody>
          <a:bodyPr>
            <a:normAutofit/>
          </a:bodyPr>
          <a:lstStyle/>
          <a:p>
            <a:pPr marL="514350" indent="-514350">
              <a:lnSpc>
                <a:spcPct val="80000"/>
              </a:lnSpc>
              <a:buFont typeface="+mj-lt"/>
              <a:buAutoNum type="arabicPeriod"/>
            </a:pPr>
            <a:r>
              <a:rPr lang="fr-FR" b="1" dirty="0" err="1">
                <a:solidFill>
                  <a:srgbClr val="B80000"/>
                </a:solidFill>
              </a:rPr>
              <a:t>Barrier</a:t>
            </a:r>
            <a:r>
              <a:rPr lang="fr-FR" dirty="0">
                <a:solidFill>
                  <a:srgbClr val="B80000"/>
                </a:solidFill>
              </a:rPr>
              <a:t> </a:t>
            </a:r>
          </a:p>
          <a:p>
            <a:pPr lvl="1" algn="just">
              <a:lnSpc>
                <a:spcPct val="80000"/>
              </a:lnSpc>
            </a:pPr>
            <a:r>
              <a:rPr lang="en-GB" sz="3000" dirty="0"/>
              <a:t>Usually </a:t>
            </a:r>
            <a:r>
              <a:rPr lang="en-GB" sz="3000" b="1" dirty="0">
                <a:solidFill>
                  <a:srgbClr val="2C14DE"/>
                </a:solidFill>
              </a:rPr>
              <a:t>all tasks are involved </a:t>
            </a:r>
          </a:p>
          <a:p>
            <a:pPr lvl="1">
              <a:lnSpc>
                <a:spcPct val="80000"/>
              </a:lnSpc>
            </a:pPr>
            <a:endParaRPr lang="fr-FR" sz="3000" dirty="0">
              <a:solidFill>
                <a:srgbClr val="2C14DE"/>
              </a:solidFill>
            </a:endParaRPr>
          </a:p>
          <a:p>
            <a:pPr lvl="1" algn="just">
              <a:lnSpc>
                <a:spcPct val="80000"/>
              </a:lnSpc>
            </a:pPr>
            <a:r>
              <a:rPr lang="en-GB" sz="3000" dirty="0"/>
              <a:t>Each </a:t>
            </a:r>
            <a:r>
              <a:rPr lang="en-GB" sz="3000" b="1" dirty="0">
                <a:solidFill>
                  <a:srgbClr val="2C14DE"/>
                </a:solidFill>
              </a:rPr>
              <a:t>task performs </a:t>
            </a:r>
            <a:r>
              <a:rPr lang="en-GB" sz="3000" dirty="0"/>
              <a:t>its </a:t>
            </a:r>
            <a:r>
              <a:rPr lang="en-GB" sz="3000" b="1" dirty="0">
                <a:solidFill>
                  <a:srgbClr val="2C14DE"/>
                </a:solidFill>
              </a:rPr>
              <a:t>work</a:t>
            </a:r>
            <a:r>
              <a:rPr lang="en-GB" sz="3000" dirty="0"/>
              <a:t> until it </a:t>
            </a:r>
            <a:r>
              <a:rPr lang="en-GB" sz="3000" b="1" dirty="0"/>
              <a:t>reaches</a:t>
            </a:r>
            <a:r>
              <a:rPr lang="en-GB" sz="3000" dirty="0"/>
              <a:t> the </a:t>
            </a:r>
            <a:r>
              <a:rPr lang="en-GB" sz="3000" b="1" dirty="0">
                <a:solidFill>
                  <a:srgbClr val="2C14DE"/>
                </a:solidFill>
              </a:rPr>
              <a:t>barrier</a:t>
            </a:r>
            <a:r>
              <a:rPr lang="en-GB" sz="3000" dirty="0"/>
              <a:t>. It then </a:t>
            </a:r>
            <a:r>
              <a:rPr lang="en-GB" sz="3000" b="1" u="sng" dirty="0">
                <a:solidFill>
                  <a:srgbClr val="B80000"/>
                </a:solidFill>
              </a:rPr>
              <a:t>stops</a:t>
            </a:r>
            <a:r>
              <a:rPr lang="en-GB" sz="3000" dirty="0"/>
              <a:t>, or "</a:t>
            </a:r>
            <a:r>
              <a:rPr lang="en-GB" sz="3000" b="1" u="sng" dirty="0">
                <a:solidFill>
                  <a:srgbClr val="B80000"/>
                </a:solidFill>
              </a:rPr>
              <a:t>blocks</a:t>
            </a:r>
            <a:r>
              <a:rPr lang="en-GB" sz="3000" dirty="0"/>
              <a:t>”</a:t>
            </a:r>
          </a:p>
          <a:p>
            <a:pPr lvl="1">
              <a:lnSpc>
                <a:spcPct val="80000"/>
              </a:lnSpc>
            </a:pPr>
            <a:endParaRPr lang="fr-FR" sz="3000" dirty="0"/>
          </a:p>
          <a:p>
            <a:pPr lvl="1" algn="just">
              <a:lnSpc>
                <a:spcPct val="80000"/>
              </a:lnSpc>
            </a:pPr>
            <a:r>
              <a:rPr lang="en-GB" sz="3000" dirty="0"/>
              <a:t>When the </a:t>
            </a:r>
            <a:r>
              <a:rPr lang="en-GB" sz="3000" b="1" dirty="0">
                <a:solidFill>
                  <a:srgbClr val="2C14DE"/>
                </a:solidFill>
              </a:rPr>
              <a:t>last task reaches the barrier</a:t>
            </a:r>
            <a:r>
              <a:rPr lang="en-GB" sz="3000" dirty="0"/>
              <a:t>, </a:t>
            </a:r>
            <a:r>
              <a:rPr lang="en-GB" sz="3000" b="1" dirty="0"/>
              <a:t>all tasks resume</a:t>
            </a:r>
            <a:endParaRPr lang="en-GB" sz="3000" b="1" dirty="0">
              <a:solidFill>
                <a:srgbClr val="B80000"/>
              </a:solidFill>
            </a:endParaRPr>
          </a:p>
          <a:p>
            <a:pPr lvl="1">
              <a:lnSpc>
                <a:spcPct val="80000"/>
              </a:lnSpc>
            </a:pPr>
            <a:endParaRPr lang="fr-FR" dirty="0"/>
          </a:p>
        </p:txBody>
      </p:sp>
      <p:sp>
        <p:nvSpPr>
          <p:cNvPr id="4" name="Rectangle 3"/>
          <p:cNvSpPr/>
          <p:nvPr/>
        </p:nvSpPr>
        <p:spPr>
          <a:xfrm>
            <a:off x="30032" y="838200"/>
            <a:ext cx="9067800" cy="4571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22814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2"/>
          <p:cNvSpPr>
            <a:spLocks noGrp="1" noChangeArrowheads="1"/>
          </p:cNvSpPr>
          <p:nvPr>
            <p:ph type="title"/>
          </p:nvPr>
        </p:nvSpPr>
        <p:spPr>
          <a:xfrm>
            <a:off x="30032" y="0"/>
            <a:ext cx="9067800" cy="868362"/>
          </a:xfrm>
        </p:spPr>
        <p:txBody>
          <a:bodyPr/>
          <a:lstStyle/>
          <a:p>
            <a:r>
              <a:rPr lang="fr-FR" b="1" dirty="0" err="1">
                <a:solidFill>
                  <a:srgbClr val="B80000"/>
                </a:solidFill>
              </a:rPr>
              <a:t>Synchronization</a:t>
            </a:r>
            <a:r>
              <a:rPr lang="fr-FR" b="1" dirty="0">
                <a:solidFill>
                  <a:srgbClr val="B80000"/>
                </a:solidFill>
              </a:rPr>
              <a:t> Types</a:t>
            </a:r>
          </a:p>
        </p:txBody>
      </p:sp>
      <p:sp>
        <p:nvSpPr>
          <p:cNvPr id="133123" name="Rectangle 3"/>
          <p:cNvSpPr>
            <a:spLocks noGrp="1" noChangeArrowheads="1"/>
          </p:cNvSpPr>
          <p:nvPr>
            <p:ph type="body" idx="1"/>
          </p:nvPr>
        </p:nvSpPr>
        <p:spPr>
          <a:xfrm>
            <a:off x="76200" y="762000"/>
            <a:ext cx="8991600" cy="5943600"/>
          </a:xfrm>
        </p:spPr>
        <p:txBody>
          <a:bodyPr>
            <a:normAutofit/>
          </a:bodyPr>
          <a:lstStyle/>
          <a:p>
            <a:pPr marL="457200" lvl="1" indent="0">
              <a:lnSpc>
                <a:spcPct val="80000"/>
              </a:lnSpc>
              <a:buNone/>
            </a:pPr>
            <a:endParaRPr lang="fr-FR" sz="1400" dirty="0"/>
          </a:p>
          <a:p>
            <a:pPr marL="514350" indent="-514350">
              <a:lnSpc>
                <a:spcPct val="80000"/>
              </a:lnSpc>
              <a:buFont typeface="+mj-lt"/>
              <a:buAutoNum type="arabicPeriod" startAt="2"/>
            </a:pPr>
            <a:r>
              <a:rPr lang="fr-FR" b="1" dirty="0" err="1">
                <a:solidFill>
                  <a:srgbClr val="B80000"/>
                </a:solidFill>
              </a:rPr>
              <a:t>Lock</a:t>
            </a:r>
            <a:r>
              <a:rPr lang="fr-FR" b="1" dirty="0">
                <a:solidFill>
                  <a:srgbClr val="B80000"/>
                </a:solidFill>
              </a:rPr>
              <a:t> / </a:t>
            </a:r>
            <a:r>
              <a:rPr lang="fr-FR" b="1" dirty="0" err="1">
                <a:solidFill>
                  <a:srgbClr val="B80000"/>
                </a:solidFill>
              </a:rPr>
              <a:t>semaphore</a:t>
            </a:r>
            <a:r>
              <a:rPr lang="fr-FR" dirty="0">
                <a:solidFill>
                  <a:srgbClr val="B80000"/>
                </a:solidFill>
              </a:rPr>
              <a:t> </a:t>
            </a:r>
          </a:p>
          <a:p>
            <a:pPr lvl="1">
              <a:lnSpc>
                <a:spcPct val="80000"/>
              </a:lnSpc>
            </a:pPr>
            <a:r>
              <a:rPr lang="en-GB" dirty="0"/>
              <a:t>Can </a:t>
            </a:r>
            <a:r>
              <a:rPr lang="en-GB" b="1" dirty="0">
                <a:solidFill>
                  <a:srgbClr val="2C14DE"/>
                </a:solidFill>
              </a:rPr>
              <a:t>involve any number of tasks </a:t>
            </a:r>
          </a:p>
          <a:p>
            <a:pPr lvl="1">
              <a:lnSpc>
                <a:spcPct val="80000"/>
              </a:lnSpc>
            </a:pPr>
            <a:endParaRPr lang="fr-FR" dirty="0">
              <a:solidFill>
                <a:srgbClr val="2C14DE"/>
              </a:solidFill>
            </a:endParaRPr>
          </a:p>
          <a:p>
            <a:pPr lvl="1" algn="just">
              <a:lnSpc>
                <a:spcPct val="80000"/>
              </a:lnSpc>
            </a:pPr>
            <a:r>
              <a:rPr lang="en-GB" dirty="0"/>
              <a:t>Typically </a:t>
            </a:r>
            <a:r>
              <a:rPr lang="en-GB" b="1" dirty="0">
                <a:solidFill>
                  <a:srgbClr val="2C14DE"/>
                </a:solidFill>
              </a:rPr>
              <a:t>used to serialize </a:t>
            </a:r>
            <a:r>
              <a:rPr lang="en-GB" dirty="0"/>
              <a:t>(protect) </a:t>
            </a:r>
            <a:r>
              <a:rPr lang="en-GB" b="1" dirty="0">
                <a:solidFill>
                  <a:srgbClr val="2C14DE"/>
                </a:solidFill>
              </a:rPr>
              <a:t>access to global data/code</a:t>
            </a:r>
            <a:r>
              <a:rPr lang="en-GB" dirty="0"/>
              <a:t>. </a:t>
            </a:r>
            <a:r>
              <a:rPr lang="en-GB" b="1" dirty="0">
                <a:solidFill>
                  <a:srgbClr val="2C14DE"/>
                </a:solidFill>
              </a:rPr>
              <a:t>Only one task </a:t>
            </a:r>
            <a:r>
              <a:rPr lang="en-GB" dirty="0"/>
              <a:t>at a time may </a:t>
            </a:r>
            <a:r>
              <a:rPr lang="en-GB" b="1" dirty="0">
                <a:solidFill>
                  <a:srgbClr val="2C14DE"/>
                </a:solidFill>
              </a:rPr>
              <a:t>use (</a:t>
            </a:r>
            <a:r>
              <a:rPr lang="en-GB" b="1" dirty="0">
                <a:solidFill>
                  <a:srgbClr val="008000"/>
                </a:solidFill>
              </a:rPr>
              <a:t>own</a:t>
            </a:r>
            <a:r>
              <a:rPr lang="en-GB" b="1" dirty="0">
                <a:solidFill>
                  <a:srgbClr val="2C14DE"/>
                </a:solidFill>
              </a:rPr>
              <a:t>) the lock </a:t>
            </a:r>
            <a:r>
              <a:rPr lang="en-GB" b="1" dirty="0"/>
              <a:t>/ </a:t>
            </a:r>
            <a:r>
              <a:rPr lang="en-GB" b="1" dirty="0">
                <a:solidFill>
                  <a:srgbClr val="2C14DE"/>
                </a:solidFill>
              </a:rPr>
              <a:t>semaphore</a:t>
            </a:r>
            <a:r>
              <a:rPr lang="en-GB" b="1" dirty="0"/>
              <a:t> / </a:t>
            </a:r>
            <a:r>
              <a:rPr lang="en-GB" b="1" dirty="0">
                <a:solidFill>
                  <a:srgbClr val="2C14DE"/>
                </a:solidFill>
              </a:rPr>
              <a:t>flag</a:t>
            </a:r>
            <a:r>
              <a:rPr lang="en-GB" dirty="0"/>
              <a:t>.</a:t>
            </a:r>
          </a:p>
          <a:p>
            <a:pPr marL="457200" lvl="1" indent="0">
              <a:lnSpc>
                <a:spcPct val="80000"/>
              </a:lnSpc>
              <a:buNone/>
            </a:pPr>
            <a:r>
              <a:rPr lang="en-GB" dirty="0"/>
              <a:t> </a:t>
            </a:r>
            <a:endParaRPr lang="fr-FR" dirty="0"/>
          </a:p>
          <a:p>
            <a:pPr lvl="1" algn="just">
              <a:lnSpc>
                <a:spcPct val="80000"/>
              </a:lnSpc>
            </a:pPr>
            <a:r>
              <a:rPr lang="en-GB" dirty="0"/>
              <a:t>The </a:t>
            </a:r>
            <a:r>
              <a:rPr lang="en-GB" b="1" dirty="0">
                <a:solidFill>
                  <a:srgbClr val="2C14DE"/>
                </a:solidFill>
              </a:rPr>
              <a:t>first task</a:t>
            </a:r>
            <a:r>
              <a:rPr lang="en-GB" b="1" dirty="0"/>
              <a:t> </a:t>
            </a:r>
            <a:r>
              <a:rPr lang="en-GB" dirty="0"/>
              <a:t>to acquire the lock </a:t>
            </a:r>
            <a:r>
              <a:rPr lang="en-GB" dirty="0">
                <a:solidFill>
                  <a:srgbClr val="2C14DE"/>
                </a:solidFill>
              </a:rPr>
              <a:t>"</a:t>
            </a:r>
            <a:r>
              <a:rPr lang="en-GB" b="1" dirty="0">
                <a:solidFill>
                  <a:srgbClr val="2C14DE"/>
                </a:solidFill>
              </a:rPr>
              <a:t>sets</a:t>
            </a:r>
            <a:r>
              <a:rPr lang="en-GB" dirty="0">
                <a:solidFill>
                  <a:srgbClr val="2C14DE"/>
                </a:solidFill>
              </a:rPr>
              <a:t>" </a:t>
            </a:r>
            <a:r>
              <a:rPr lang="en-GB" dirty="0"/>
              <a:t>it</a:t>
            </a:r>
          </a:p>
          <a:p>
            <a:pPr lvl="1" algn="just">
              <a:lnSpc>
                <a:spcPct val="80000"/>
              </a:lnSpc>
            </a:pPr>
            <a:endParaRPr lang="fr-FR" dirty="0"/>
          </a:p>
          <a:p>
            <a:pPr lvl="1" algn="just">
              <a:lnSpc>
                <a:spcPct val="80000"/>
              </a:lnSpc>
            </a:pPr>
            <a:r>
              <a:rPr lang="en-GB" b="1" dirty="0">
                <a:solidFill>
                  <a:srgbClr val="2C14DE"/>
                </a:solidFill>
              </a:rPr>
              <a:t>Other tasks </a:t>
            </a:r>
            <a:r>
              <a:rPr lang="en-GB" dirty="0"/>
              <a:t>can </a:t>
            </a:r>
            <a:r>
              <a:rPr lang="en-GB" b="1" dirty="0">
                <a:solidFill>
                  <a:srgbClr val="2C14DE"/>
                </a:solidFill>
              </a:rPr>
              <a:t>attempt</a:t>
            </a:r>
            <a:r>
              <a:rPr lang="en-GB" dirty="0"/>
              <a:t> to </a:t>
            </a:r>
            <a:r>
              <a:rPr lang="en-GB" b="1" dirty="0">
                <a:solidFill>
                  <a:srgbClr val="2C14DE"/>
                </a:solidFill>
              </a:rPr>
              <a:t>acquire</a:t>
            </a:r>
            <a:r>
              <a:rPr lang="en-GB" dirty="0">
                <a:solidFill>
                  <a:srgbClr val="2C14DE"/>
                </a:solidFill>
              </a:rPr>
              <a:t> </a:t>
            </a:r>
            <a:r>
              <a:rPr lang="en-GB" dirty="0"/>
              <a:t>the</a:t>
            </a:r>
            <a:r>
              <a:rPr lang="en-GB" dirty="0">
                <a:solidFill>
                  <a:srgbClr val="2C14DE"/>
                </a:solidFill>
              </a:rPr>
              <a:t> </a:t>
            </a:r>
            <a:r>
              <a:rPr lang="en-GB" b="1" dirty="0">
                <a:solidFill>
                  <a:srgbClr val="2C14DE"/>
                </a:solidFill>
              </a:rPr>
              <a:t>lock</a:t>
            </a:r>
            <a:r>
              <a:rPr lang="en-GB" dirty="0">
                <a:solidFill>
                  <a:srgbClr val="2C14DE"/>
                </a:solidFill>
              </a:rPr>
              <a:t> </a:t>
            </a:r>
            <a:r>
              <a:rPr lang="en-GB" dirty="0"/>
              <a:t>but </a:t>
            </a:r>
            <a:r>
              <a:rPr lang="en-GB" b="1" dirty="0">
                <a:solidFill>
                  <a:srgbClr val="2C14DE"/>
                </a:solidFill>
              </a:rPr>
              <a:t>must wait </a:t>
            </a:r>
            <a:r>
              <a:rPr lang="en-GB" b="1" dirty="0"/>
              <a:t>until the task </a:t>
            </a:r>
            <a:r>
              <a:rPr lang="en-GB" dirty="0"/>
              <a:t>that owns the lock </a:t>
            </a:r>
            <a:r>
              <a:rPr lang="en-GB" b="1" dirty="0"/>
              <a:t>releases it</a:t>
            </a:r>
            <a:r>
              <a:rPr lang="en-GB" dirty="0"/>
              <a:t> </a:t>
            </a:r>
          </a:p>
          <a:p>
            <a:pPr lvl="1">
              <a:lnSpc>
                <a:spcPct val="80000"/>
              </a:lnSpc>
            </a:pPr>
            <a:endParaRPr lang="fr-FR" dirty="0"/>
          </a:p>
          <a:p>
            <a:pPr lvl="1">
              <a:lnSpc>
                <a:spcPct val="80000"/>
              </a:lnSpc>
            </a:pPr>
            <a:r>
              <a:rPr lang="en-GB" dirty="0"/>
              <a:t>Can be </a:t>
            </a:r>
            <a:r>
              <a:rPr lang="en-GB" b="1" u="sng" dirty="0">
                <a:solidFill>
                  <a:srgbClr val="D20000"/>
                </a:solidFill>
              </a:rPr>
              <a:t>blocking</a:t>
            </a:r>
            <a:r>
              <a:rPr lang="en-GB" dirty="0">
                <a:solidFill>
                  <a:srgbClr val="D20000"/>
                </a:solidFill>
              </a:rPr>
              <a:t> </a:t>
            </a:r>
            <a:r>
              <a:rPr lang="en-GB" dirty="0"/>
              <a:t>or </a:t>
            </a:r>
            <a:r>
              <a:rPr lang="en-GB" b="1" u="sng" dirty="0">
                <a:solidFill>
                  <a:srgbClr val="D20000"/>
                </a:solidFill>
              </a:rPr>
              <a:t>non-blocking</a:t>
            </a:r>
            <a:endParaRPr lang="fr-FR" sz="1400" b="1" u="sng" dirty="0">
              <a:solidFill>
                <a:srgbClr val="D20000"/>
              </a:solidFill>
            </a:endParaRPr>
          </a:p>
        </p:txBody>
      </p:sp>
      <p:sp>
        <p:nvSpPr>
          <p:cNvPr id="4" name="Rectangle 3"/>
          <p:cNvSpPr/>
          <p:nvPr/>
        </p:nvSpPr>
        <p:spPr>
          <a:xfrm>
            <a:off x="30032" y="838200"/>
            <a:ext cx="9067800" cy="4571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6784540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2"/>
          <p:cNvSpPr>
            <a:spLocks noGrp="1" noChangeArrowheads="1"/>
          </p:cNvSpPr>
          <p:nvPr>
            <p:ph type="title"/>
          </p:nvPr>
        </p:nvSpPr>
        <p:spPr>
          <a:xfrm>
            <a:off x="0" y="0"/>
            <a:ext cx="9097832" cy="868362"/>
          </a:xfrm>
        </p:spPr>
        <p:txBody>
          <a:bodyPr/>
          <a:lstStyle/>
          <a:p>
            <a:r>
              <a:rPr lang="fr-FR" b="1" dirty="0" err="1">
                <a:solidFill>
                  <a:srgbClr val="B80000"/>
                </a:solidFill>
              </a:rPr>
              <a:t>Synchronization</a:t>
            </a:r>
            <a:r>
              <a:rPr lang="fr-FR" b="1" dirty="0">
                <a:solidFill>
                  <a:srgbClr val="B80000"/>
                </a:solidFill>
              </a:rPr>
              <a:t> Types</a:t>
            </a:r>
          </a:p>
        </p:txBody>
      </p:sp>
      <p:sp>
        <p:nvSpPr>
          <p:cNvPr id="133123" name="Rectangle 3"/>
          <p:cNvSpPr>
            <a:spLocks noGrp="1" noChangeArrowheads="1"/>
          </p:cNvSpPr>
          <p:nvPr>
            <p:ph type="body" idx="1"/>
          </p:nvPr>
        </p:nvSpPr>
        <p:spPr>
          <a:xfrm>
            <a:off x="30032" y="888999"/>
            <a:ext cx="8991600" cy="5791200"/>
          </a:xfrm>
        </p:spPr>
        <p:txBody>
          <a:bodyPr>
            <a:normAutofit/>
          </a:bodyPr>
          <a:lstStyle/>
          <a:p>
            <a:pPr marL="457200" lvl="1" indent="0">
              <a:lnSpc>
                <a:spcPct val="80000"/>
              </a:lnSpc>
              <a:buNone/>
            </a:pPr>
            <a:endParaRPr lang="fr-FR" sz="1400" dirty="0"/>
          </a:p>
          <a:p>
            <a:pPr marL="514350" indent="-514350">
              <a:lnSpc>
                <a:spcPct val="80000"/>
              </a:lnSpc>
              <a:buFont typeface="+mj-lt"/>
              <a:buAutoNum type="arabicPeriod" startAt="3"/>
            </a:pPr>
            <a:r>
              <a:rPr lang="fr-FR" sz="3000" b="1" dirty="0" err="1">
                <a:solidFill>
                  <a:srgbClr val="B80000"/>
                </a:solidFill>
              </a:rPr>
              <a:t>Synchronous</a:t>
            </a:r>
            <a:r>
              <a:rPr lang="fr-FR" sz="3000" b="1" dirty="0">
                <a:solidFill>
                  <a:srgbClr val="B80000"/>
                </a:solidFill>
              </a:rPr>
              <a:t> communication Operations</a:t>
            </a:r>
            <a:r>
              <a:rPr lang="fr-FR" sz="3000" dirty="0">
                <a:solidFill>
                  <a:srgbClr val="B80000"/>
                </a:solidFill>
              </a:rPr>
              <a:t> </a:t>
            </a:r>
          </a:p>
          <a:p>
            <a:pPr lvl="1" algn="just">
              <a:lnSpc>
                <a:spcPct val="80000"/>
              </a:lnSpc>
            </a:pPr>
            <a:r>
              <a:rPr lang="en-GB" sz="3000" b="1" dirty="0">
                <a:solidFill>
                  <a:srgbClr val="2C14DE"/>
                </a:solidFill>
              </a:rPr>
              <a:t>Involves</a:t>
            </a:r>
            <a:r>
              <a:rPr lang="en-GB" sz="3000" dirty="0"/>
              <a:t> only </a:t>
            </a:r>
            <a:r>
              <a:rPr lang="en-GB" sz="3000" b="1" dirty="0"/>
              <a:t>those tasks </a:t>
            </a:r>
            <a:r>
              <a:rPr lang="en-GB" sz="3000" dirty="0"/>
              <a:t>executing a </a:t>
            </a:r>
            <a:r>
              <a:rPr lang="en-GB" sz="3000" b="1" dirty="0">
                <a:solidFill>
                  <a:srgbClr val="2C14DE"/>
                </a:solidFill>
              </a:rPr>
              <a:t>communication operation </a:t>
            </a:r>
          </a:p>
          <a:p>
            <a:pPr lvl="1" algn="just">
              <a:lnSpc>
                <a:spcPct val="80000"/>
              </a:lnSpc>
            </a:pPr>
            <a:endParaRPr lang="en-GB" sz="3000" b="1" dirty="0">
              <a:solidFill>
                <a:srgbClr val="2C14DE"/>
              </a:solidFill>
            </a:endParaRPr>
          </a:p>
          <a:p>
            <a:pPr lvl="1" algn="just">
              <a:lnSpc>
                <a:spcPct val="80000"/>
              </a:lnSpc>
            </a:pPr>
            <a:r>
              <a:rPr lang="en-GB" sz="3000" b="1" dirty="0">
                <a:solidFill>
                  <a:srgbClr val="2C14DE"/>
                </a:solidFill>
              </a:rPr>
              <a:t>Before</a:t>
            </a:r>
            <a:r>
              <a:rPr lang="en-GB" sz="3000" b="1" dirty="0"/>
              <a:t> initiating</a:t>
            </a:r>
            <a:r>
              <a:rPr lang="en-GB" sz="3000" dirty="0"/>
              <a:t> the </a:t>
            </a:r>
            <a:r>
              <a:rPr lang="en-GB" sz="3000" b="1" dirty="0">
                <a:solidFill>
                  <a:srgbClr val="2C14DE"/>
                </a:solidFill>
              </a:rPr>
              <a:t>communication</a:t>
            </a:r>
            <a:r>
              <a:rPr lang="en-GB" sz="3000" b="1" dirty="0"/>
              <a:t>, </a:t>
            </a:r>
            <a:r>
              <a:rPr lang="en-GB" sz="3000" b="1" dirty="0">
                <a:solidFill>
                  <a:srgbClr val="2C14DE"/>
                </a:solidFill>
              </a:rPr>
              <a:t>acknowledgement</a:t>
            </a:r>
            <a:r>
              <a:rPr lang="en-GB" sz="3000" b="1" dirty="0"/>
              <a:t> </a:t>
            </a:r>
            <a:r>
              <a:rPr lang="en-GB" sz="3000" dirty="0"/>
              <a:t>must be </a:t>
            </a:r>
            <a:r>
              <a:rPr lang="en-GB" sz="3000" b="1" dirty="0">
                <a:solidFill>
                  <a:srgbClr val="2C14DE"/>
                </a:solidFill>
              </a:rPr>
              <a:t>received </a:t>
            </a:r>
            <a:r>
              <a:rPr lang="en-GB" sz="3000" dirty="0"/>
              <a:t>(</a:t>
            </a:r>
            <a:r>
              <a:rPr lang="en-GB" sz="3000" i="1" dirty="0"/>
              <a:t>OK to send</a:t>
            </a:r>
            <a:r>
              <a:rPr lang="en-GB" sz="3000" dirty="0"/>
              <a:t>)</a:t>
            </a:r>
            <a:endParaRPr lang="en-GB" sz="3000" i="1" dirty="0"/>
          </a:p>
        </p:txBody>
      </p:sp>
      <p:sp>
        <p:nvSpPr>
          <p:cNvPr id="4" name="Rectangle 3"/>
          <p:cNvSpPr/>
          <p:nvPr/>
        </p:nvSpPr>
        <p:spPr>
          <a:xfrm>
            <a:off x="30032" y="838200"/>
            <a:ext cx="9067800" cy="4571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9849153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2"/>
          <p:cNvSpPr>
            <a:spLocks noGrp="1" noChangeArrowheads="1"/>
          </p:cNvSpPr>
          <p:nvPr>
            <p:ph type="title"/>
          </p:nvPr>
        </p:nvSpPr>
        <p:spPr>
          <a:xfrm>
            <a:off x="76200" y="2484438"/>
            <a:ext cx="9067800" cy="792162"/>
          </a:xfrm>
        </p:spPr>
        <p:txBody>
          <a:bodyPr>
            <a:noAutofit/>
          </a:bodyPr>
          <a:lstStyle/>
          <a:p>
            <a:r>
              <a:rPr lang="fr-FR" sz="4800" b="1" dirty="0" err="1">
                <a:solidFill>
                  <a:srgbClr val="B80000"/>
                </a:solidFill>
              </a:rPr>
              <a:t>Any</a:t>
            </a:r>
            <a:r>
              <a:rPr lang="fr-FR" sz="4800" b="1" dirty="0">
                <a:solidFill>
                  <a:srgbClr val="B80000"/>
                </a:solidFill>
              </a:rPr>
              <a:t> Questions?</a:t>
            </a:r>
          </a:p>
        </p:txBody>
      </p:sp>
    </p:spTree>
    <p:extLst>
      <p:ext uri="{BB962C8B-B14F-4D97-AF65-F5344CB8AC3E}">
        <p14:creationId xmlns:p14="http://schemas.microsoft.com/office/powerpoint/2010/main" val="9595019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p:cNvSpPr>
            <a:spLocks noGrp="1"/>
          </p:cNvSpPr>
          <p:nvPr>
            <p:ph type="title"/>
          </p:nvPr>
        </p:nvSpPr>
        <p:spPr>
          <a:xfrm>
            <a:off x="54426" y="73251"/>
            <a:ext cx="9089574" cy="792162"/>
          </a:xfrm>
        </p:spPr>
        <p:txBody>
          <a:bodyPr>
            <a:normAutofit/>
          </a:bodyPr>
          <a:lstStyle/>
          <a:p>
            <a:r>
              <a:rPr lang="en-US" b="1" dirty="0">
                <a:solidFill>
                  <a:srgbClr val="B80000"/>
                </a:solidFill>
              </a:rPr>
              <a:t>Single Processor Systems</a:t>
            </a:r>
          </a:p>
        </p:txBody>
      </p:sp>
      <p:sp>
        <p:nvSpPr>
          <p:cNvPr id="4" name="Content Placeholder 3"/>
          <p:cNvSpPr>
            <a:spLocks noGrp="1"/>
          </p:cNvSpPr>
          <p:nvPr>
            <p:ph idx="1"/>
          </p:nvPr>
        </p:nvSpPr>
        <p:spPr>
          <a:xfrm>
            <a:off x="26126" y="990600"/>
            <a:ext cx="9067800" cy="5817326"/>
          </a:xfrm>
        </p:spPr>
        <p:txBody>
          <a:bodyPr>
            <a:noAutofit/>
          </a:bodyPr>
          <a:lstStyle/>
          <a:p>
            <a:pPr marL="750888" lvl="1" indent="-571500">
              <a:spcBef>
                <a:spcPts val="1200"/>
              </a:spcBef>
              <a:tabLst>
                <a:tab pos="750888" algn="l"/>
              </a:tabLst>
            </a:pPr>
            <a:r>
              <a:rPr lang="en-US" sz="3200" dirty="0"/>
              <a:t>From </a:t>
            </a:r>
            <a:r>
              <a:rPr lang="en-US" sz="3200" b="1" dirty="0">
                <a:solidFill>
                  <a:srgbClr val="B80000"/>
                </a:solidFill>
              </a:rPr>
              <a:t>mid-1980</a:t>
            </a:r>
            <a:r>
              <a:rPr lang="en-US" sz="3200" dirty="0">
                <a:solidFill>
                  <a:srgbClr val="B80000"/>
                </a:solidFill>
              </a:rPr>
              <a:t>s </a:t>
            </a:r>
            <a:r>
              <a:rPr lang="en-US" sz="3200" dirty="0"/>
              <a:t>until</a:t>
            </a:r>
            <a:r>
              <a:rPr lang="en-US" sz="3200" dirty="0">
                <a:solidFill>
                  <a:srgbClr val="B80000"/>
                </a:solidFill>
              </a:rPr>
              <a:t> </a:t>
            </a:r>
            <a:r>
              <a:rPr lang="en-US" sz="3200" b="1" dirty="0">
                <a:solidFill>
                  <a:srgbClr val="B80000"/>
                </a:solidFill>
              </a:rPr>
              <a:t>2004</a:t>
            </a:r>
            <a:r>
              <a:rPr lang="en-US" sz="3200" dirty="0">
                <a:solidFill>
                  <a:srgbClr val="B80000"/>
                </a:solidFill>
              </a:rPr>
              <a:t> </a:t>
            </a:r>
            <a:r>
              <a:rPr lang="en-US" sz="3200" b="1" dirty="0">
                <a:solidFill>
                  <a:srgbClr val="2C14DE"/>
                </a:solidFill>
              </a:rPr>
              <a:t>computers got faster</a:t>
            </a:r>
            <a:r>
              <a:rPr lang="en-US" sz="3200" dirty="0"/>
              <a:t>:</a:t>
            </a:r>
          </a:p>
          <a:p>
            <a:pPr marL="1322388" lvl="2" indent="-571500">
              <a:spcBef>
                <a:spcPts val="1200"/>
              </a:spcBef>
              <a:tabLst>
                <a:tab pos="750888" algn="l"/>
              </a:tabLst>
            </a:pPr>
            <a:r>
              <a:rPr lang="en-US" sz="3200" b="1" dirty="0">
                <a:solidFill>
                  <a:srgbClr val="2C14DE"/>
                </a:solidFill>
              </a:rPr>
              <a:t>More</a:t>
            </a:r>
            <a:r>
              <a:rPr lang="en-US" sz="3200" dirty="0"/>
              <a:t> number of </a:t>
            </a:r>
            <a:r>
              <a:rPr lang="en-US" sz="3200" b="1" dirty="0">
                <a:solidFill>
                  <a:srgbClr val="2C14DE"/>
                </a:solidFill>
              </a:rPr>
              <a:t>transistors</a:t>
            </a:r>
            <a:r>
              <a:rPr lang="en-US" sz="3200" dirty="0"/>
              <a:t> were </a:t>
            </a:r>
            <a:r>
              <a:rPr lang="en-US" sz="3200" b="1" dirty="0"/>
              <a:t>packed</a:t>
            </a:r>
            <a:r>
              <a:rPr lang="en-US" sz="3200" dirty="0"/>
              <a:t> every year.</a:t>
            </a:r>
          </a:p>
          <a:p>
            <a:pPr marL="1322388" lvl="2" indent="-571500">
              <a:spcBef>
                <a:spcPts val="1200"/>
              </a:spcBef>
              <a:tabLst>
                <a:tab pos="750888" algn="l"/>
              </a:tabLst>
            </a:pPr>
            <a:r>
              <a:rPr lang="en-US" sz="3200" b="1" dirty="0">
                <a:solidFill>
                  <a:srgbClr val="2C14DE"/>
                </a:solidFill>
              </a:rPr>
              <a:t>Size</a:t>
            </a:r>
            <a:r>
              <a:rPr lang="en-US" sz="3200" dirty="0"/>
              <a:t> of </a:t>
            </a:r>
            <a:r>
              <a:rPr lang="en-US" sz="3200" b="1" dirty="0">
                <a:solidFill>
                  <a:srgbClr val="2C14DE"/>
                </a:solidFill>
              </a:rPr>
              <a:t>transistors</a:t>
            </a:r>
            <a:r>
              <a:rPr lang="en-US" sz="3200" dirty="0"/>
              <a:t> continued to get </a:t>
            </a:r>
            <a:r>
              <a:rPr lang="en-US" sz="3200" b="1" dirty="0">
                <a:solidFill>
                  <a:srgbClr val="2C14DE"/>
                </a:solidFill>
              </a:rPr>
              <a:t>smaller</a:t>
            </a:r>
          </a:p>
          <a:p>
            <a:pPr marL="1322388" lvl="2" indent="-571500" algn="just">
              <a:spcBef>
                <a:spcPts val="1200"/>
              </a:spcBef>
              <a:tabLst>
                <a:tab pos="750888" algn="l"/>
              </a:tabLst>
            </a:pPr>
            <a:r>
              <a:rPr lang="en-US" sz="3200" b="1" dirty="0">
                <a:solidFill>
                  <a:srgbClr val="2C14DE"/>
                </a:solidFill>
              </a:rPr>
              <a:t>Resulted</a:t>
            </a:r>
            <a:r>
              <a:rPr lang="en-US" sz="3200" dirty="0"/>
              <a:t> in </a:t>
            </a:r>
            <a:r>
              <a:rPr lang="en-US" sz="3200" b="1" dirty="0">
                <a:solidFill>
                  <a:srgbClr val="2C14DE"/>
                </a:solidFill>
              </a:rPr>
              <a:t>faster processors</a:t>
            </a:r>
            <a:r>
              <a:rPr lang="en-US" sz="3200" b="1" dirty="0"/>
              <a:t> </a:t>
            </a:r>
            <a:r>
              <a:rPr lang="en-US" sz="3200" dirty="0"/>
              <a:t>(frequency scaling method </a:t>
            </a:r>
            <a:r>
              <a:rPr lang="en-US" sz="3200" dirty="0">
                <a:sym typeface="Wingdings"/>
              </a:rPr>
              <a:t> </a:t>
            </a:r>
            <a:r>
              <a:rPr lang="en-US" sz="3200" b="1" dirty="0">
                <a:solidFill>
                  <a:srgbClr val="2C14DE"/>
                </a:solidFill>
              </a:rPr>
              <a:t>more </a:t>
            </a:r>
            <a:r>
              <a:rPr lang="en-US" sz="3200" b="1" dirty="0" err="1">
                <a:solidFill>
                  <a:srgbClr val="2C14DE"/>
                </a:solidFill>
              </a:rPr>
              <a:t>GHzs</a:t>
            </a:r>
            <a:r>
              <a:rPr lang="en-US" sz="3200" b="1" dirty="0">
                <a:solidFill>
                  <a:srgbClr val="2C14DE"/>
                </a:solidFill>
              </a:rPr>
              <a:t> </a:t>
            </a:r>
            <a:r>
              <a:rPr lang="en-US" sz="3200" dirty="0"/>
              <a:t>means </a:t>
            </a:r>
            <a:r>
              <a:rPr lang="en-US" sz="3200" b="1" dirty="0">
                <a:solidFill>
                  <a:srgbClr val="2C14DE"/>
                </a:solidFill>
              </a:rPr>
              <a:t>more performance</a:t>
            </a:r>
            <a:r>
              <a:rPr lang="en-US" sz="3200" dirty="0"/>
              <a:t>)  - </a:t>
            </a:r>
            <a:r>
              <a:rPr lang="en-US" sz="3200" b="1" dirty="0">
                <a:solidFill>
                  <a:srgbClr val="FF0000"/>
                </a:solidFill>
              </a:rPr>
              <a:t>as observed in Moore’s law</a:t>
            </a:r>
          </a:p>
          <a:p>
            <a:pPr marL="1322388" lvl="2" indent="-571500">
              <a:spcBef>
                <a:spcPts val="1200"/>
              </a:spcBef>
              <a:tabLst>
                <a:tab pos="750888" algn="l"/>
              </a:tabLst>
            </a:pPr>
            <a:endParaRPr lang="en-US" sz="3200" dirty="0"/>
          </a:p>
          <a:p>
            <a:pPr marL="1150938" lvl="2" indent="-571500">
              <a:spcBef>
                <a:spcPts val="1200"/>
              </a:spcBef>
              <a:tabLst>
                <a:tab pos="750888" algn="l"/>
              </a:tabLst>
            </a:pPr>
            <a:endParaRPr lang="en-US" dirty="0"/>
          </a:p>
          <a:p>
            <a:pPr marL="750888" lvl="1" indent="-571500">
              <a:spcBef>
                <a:spcPts val="1200"/>
              </a:spcBef>
              <a:tabLst>
                <a:tab pos="750888" algn="l"/>
              </a:tabLst>
            </a:pPr>
            <a:endParaRPr lang="en-US" dirty="0"/>
          </a:p>
          <a:p>
            <a:pPr marL="750888" lvl="1" indent="-571500">
              <a:spcBef>
                <a:spcPts val="1200"/>
              </a:spcBef>
              <a:buNone/>
              <a:tabLst>
                <a:tab pos="750888" algn="l"/>
              </a:tabLst>
            </a:pPr>
            <a:endParaRPr lang="en-US" sz="3200" dirty="0"/>
          </a:p>
        </p:txBody>
      </p:sp>
      <p:sp>
        <p:nvSpPr>
          <p:cNvPr id="5" name="Rectangle 4"/>
          <p:cNvSpPr/>
          <p:nvPr/>
        </p:nvSpPr>
        <p:spPr>
          <a:xfrm>
            <a:off x="39756" y="868681"/>
            <a:ext cx="9067800" cy="4571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http://www.compucanjes.com/prod_images/0000011186_1.jpg"/>
          <p:cNvPicPr>
            <a:picLocks noChangeAspect="1" noChangeArrowheads="1"/>
          </p:cNvPicPr>
          <p:nvPr/>
        </p:nvPicPr>
        <p:blipFill>
          <a:blip r:embed="rId3" cstate="print"/>
          <a:srcRect/>
          <a:stretch>
            <a:fillRect/>
          </a:stretch>
        </p:blipFill>
        <p:spPr bwMode="auto">
          <a:xfrm>
            <a:off x="1421951" y="5813836"/>
            <a:ext cx="1042739" cy="864982"/>
          </a:xfrm>
          <a:prstGeom prst="rect">
            <a:avLst/>
          </a:prstGeom>
          <a:noFill/>
        </p:spPr>
      </p:pic>
      <p:pic>
        <p:nvPicPr>
          <p:cNvPr id="2052" name="Picture 4" descr="http://t3.gstatic.com/images?q=tbn:ANd9GcTgWbZ6kpL_Uy92cgcQkWt-5sVJ07uwh56kZR34j1Z90Avpjyrj"/>
          <p:cNvPicPr>
            <a:picLocks noChangeAspect="1" noChangeArrowheads="1"/>
          </p:cNvPicPr>
          <p:nvPr/>
        </p:nvPicPr>
        <p:blipFill>
          <a:blip r:embed="rId4"/>
          <a:srcRect/>
          <a:stretch>
            <a:fillRect/>
          </a:stretch>
        </p:blipFill>
        <p:spPr bwMode="auto">
          <a:xfrm>
            <a:off x="3247763" y="5744884"/>
            <a:ext cx="1086595" cy="933934"/>
          </a:xfrm>
          <a:prstGeom prst="rect">
            <a:avLst/>
          </a:prstGeom>
          <a:noFill/>
        </p:spPr>
      </p:pic>
      <p:pic>
        <p:nvPicPr>
          <p:cNvPr id="2054" name="Picture 6" descr="http://t2.gstatic.com/images?q=tbn:ANd9GcRu4Mh3CivbNYtRutgBi_nSHUqd8I8fGtT0d2xy3hXmDhtlZJwL"/>
          <p:cNvPicPr>
            <a:picLocks noChangeAspect="1" noChangeArrowheads="1"/>
          </p:cNvPicPr>
          <p:nvPr/>
        </p:nvPicPr>
        <p:blipFill>
          <a:blip r:embed="rId5"/>
          <a:srcRect/>
          <a:stretch>
            <a:fillRect/>
          </a:stretch>
        </p:blipFill>
        <p:spPr bwMode="auto">
          <a:xfrm>
            <a:off x="5638800" y="5803601"/>
            <a:ext cx="750203" cy="816501"/>
          </a:xfrm>
          <a:prstGeom prst="rect">
            <a:avLst/>
          </a:prstGeom>
          <a:noFill/>
        </p:spPr>
      </p:pic>
      <p:pic>
        <p:nvPicPr>
          <p:cNvPr id="2056" name="Picture 8" descr="http://1.bp.blogspot.com/-Sir-LcX2SNI/TduzD0aUOAI/AAAAAAAAABc/RUkMhzwHTeY/s1600/Processor.jpg"/>
          <p:cNvPicPr>
            <a:picLocks noChangeAspect="1" noChangeArrowheads="1"/>
          </p:cNvPicPr>
          <p:nvPr/>
        </p:nvPicPr>
        <p:blipFill>
          <a:blip r:embed="rId6" cstate="print"/>
          <a:srcRect/>
          <a:stretch>
            <a:fillRect/>
          </a:stretch>
        </p:blipFill>
        <p:spPr bwMode="auto">
          <a:xfrm>
            <a:off x="7239000" y="5687280"/>
            <a:ext cx="1137483" cy="933934"/>
          </a:xfrm>
          <a:prstGeom prst="rect">
            <a:avLst/>
          </a:prstGeom>
          <a:noFill/>
        </p:spPr>
      </p:pic>
    </p:spTree>
    <p:extLst>
      <p:ext uri="{BB962C8B-B14F-4D97-AF65-F5344CB8AC3E}">
        <p14:creationId xmlns:p14="http://schemas.microsoft.com/office/powerpoint/2010/main" val="580558006"/>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80" name="Rectangle 4"/>
          <p:cNvSpPr>
            <a:spLocks noGrp="1" noChangeArrowheads="1"/>
          </p:cNvSpPr>
          <p:nvPr>
            <p:ph type="title"/>
          </p:nvPr>
        </p:nvSpPr>
        <p:spPr>
          <a:xfrm>
            <a:off x="79128" y="82671"/>
            <a:ext cx="9064872" cy="715962"/>
          </a:xfrm>
        </p:spPr>
        <p:txBody>
          <a:bodyPr>
            <a:normAutofit fontScale="90000"/>
          </a:bodyPr>
          <a:lstStyle/>
          <a:p>
            <a:r>
              <a:rPr lang="en-US" b="1" dirty="0">
                <a:solidFill>
                  <a:srgbClr val="C00000"/>
                </a:solidFill>
              </a:rPr>
              <a:t>Moore’s Law</a:t>
            </a:r>
          </a:p>
        </p:txBody>
      </p:sp>
      <p:sp>
        <p:nvSpPr>
          <p:cNvPr id="50181" name="Rectangle 5"/>
          <p:cNvSpPr>
            <a:spLocks noGrp="1" noChangeArrowheads="1"/>
          </p:cNvSpPr>
          <p:nvPr>
            <p:ph type="body" idx="1"/>
          </p:nvPr>
        </p:nvSpPr>
        <p:spPr>
          <a:xfrm>
            <a:off x="21774" y="914400"/>
            <a:ext cx="9046026" cy="5883729"/>
          </a:xfrm>
        </p:spPr>
        <p:txBody>
          <a:bodyPr>
            <a:noAutofit/>
          </a:bodyPr>
          <a:lstStyle/>
          <a:p>
            <a:pPr>
              <a:spcBef>
                <a:spcPts val="1000"/>
              </a:spcBef>
            </a:pPr>
            <a:r>
              <a:rPr lang="en-US" b="1" dirty="0"/>
              <a:t>An </a:t>
            </a:r>
            <a:r>
              <a:rPr lang="en-US" b="1" dirty="0">
                <a:solidFill>
                  <a:srgbClr val="2C14DE"/>
                </a:solidFill>
              </a:rPr>
              <a:t>observation</a:t>
            </a:r>
            <a:r>
              <a:rPr lang="en-US" b="1" dirty="0"/>
              <a:t> by </a:t>
            </a:r>
            <a:r>
              <a:rPr lang="en-US" b="1" dirty="0">
                <a:solidFill>
                  <a:srgbClr val="2C14DE"/>
                </a:solidFill>
              </a:rPr>
              <a:t>Gordon Moore </a:t>
            </a:r>
            <a:r>
              <a:rPr lang="en-US" dirty="0">
                <a:solidFill>
                  <a:srgbClr val="2C14DE"/>
                </a:solidFill>
              </a:rPr>
              <a:t> </a:t>
            </a:r>
            <a:r>
              <a:rPr lang="en-US" dirty="0"/>
              <a:t>(co-founder of Intel)</a:t>
            </a:r>
          </a:p>
          <a:p>
            <a:r>
              <a:rPr lang="en-US" b="1" dirty="0">
                <a:solidFill>
                  <a:srgbClr val="2C14DE"/>
                </a:solidFill>
              </a:rPr>
              <a:t>Projection</a:t>
            </a:r>
            <a:r>
              <a:rPr lang="en-US" dirty="0"/>
              <a:t> based on </a:t>
            </a:r>
            <a:r>
              <a:rPr lang="en-US" dirty="0">
                <a:solidFill>
                  <a:srgbClr val="2C14DE"/>
                </a:solidFill>
              </a:rPr>
              <a:t>historical trend </a:t>
            </a:r>
            <a:r>
              <a:rPr lang="en-US" dirty="0"/>
              <a:t>(</a:t>
            </a:r>
            <a:r>
              <a:rPr lang="en-US" b="1" dirty="0"/>
              <a:t>processor design</a:t>
            </a:r>
            <a:r>
              <a:rPr lang="en-US" dirty="0"/>
              <a:t>) in 1970s</a:t>
            </a:r>
          </a:p>
          <a:p>
            <a:pPr marL="0" indent="0" algn="ctr">
              <a:spcBef>
                <a:spcPts val="1000"/>
              </a:spcBef>
              <a:buNone/>
            </a:pPr>
            <a:r>
              <a:rPr lang="en-US" sz="3000" i="1" dirty="0">
                <a:solidFill>
                  <a:srgbClr val="C00000"/>
                </a:solidFill>
              </a:rPr>
              <a:t>    </a:t>
            </a:r>
            <a:r>
              <a:rPr lang="en-US" b="1" i="1" dirty="0">
                <a:solidFill>
                  <a:srgbClr val="C00000"/>
                </a:solidFill>
              </a:rPr>
              <a:t>Number of transistors in a processor doubles every year</a:t>
            </a:r>
          </a:p>
          <a:p>
            <a:pPr marL="0" indent="0">
              <a:spcBef>
                <a:spcPts val="1000"/>
              </a:spcBef>
              <a:buNone/>
            </a:pPr>
            <a:endParaRPr lang="en-US" sz="3000" i="1" dirty="0">
              <a:solidFill>
                <a:srgbClr val="C00000"/>
              </a:solidFill>
            </a:endParaRPr>
          </a:p>
          <a:p>
            <a:pPr>
              <a:spcBef>
                <a:spcPts val="1000"/>
              </a:spcBef>
            </a:pPr>
            <a:r>
              <a:rPr lang="en-US" dirty="0"/>
              <a:t>The </a:t>
            </a:r>
            <a:r>
              <a:rPr lang="en-US" b="1" dirty="0"/>
              <a:t>real-data</a:t>
            </a:r>
            <a:r>
              <a:rPr lang="en-US" dirty="0"/>
              <a:t> </a:t>
            </a:r>
            <a:r>
              <a:rPr lang="en-US" b="1" dirty="0"/>
              <a:t>shows</a:t>
            </a:r>
            <a:r>
              <a:rPr lang="en-US" dirty="0"/>
              <a:t> the </a:t>
            </a:r>
            <a:r>
              <a:rPr lang="en-US" b="1" dirty="0"/>
              <a:t>correlation</a:t>
            </a:r>
            <a:r>
              <a:rPr lang="en-US" dirty="0"/>
              <a:t>: </a:t>
            </a:r>
          </a:p>
          <a:p>
            <a:pPr lvl="1">
              <a:spcBef>
                <a:spcPts val="1000"/>
              </a:spcBef>
            </a:pPr>
            <a:r>
              <a:rPr lang="en-US" sz="3200" b="1" i="1" u="sng" dirty="0">
                <a:solidFill>
                  <a:srgbClr val="2C14DE"/>
                </a:solidFill>
              </a:rPr>
              <a:t>Number of transistors doubled every 18 months</a:t>
            </a:r>
          </a:p>
        </p:txBody>
      </p:sp>
      <p:sp>
        <p:nvSpPr>
          <p:cNvPr id="4" name="Rectangle 3"/>
          <p:cNvSpPr/>
          <p:nvPr/>
        </p:nvSpPr>
        <p:spPr>
          <a:xfrm>
            <a:off x="39756" y="868681"/>
            <a:ext cx="9067800" cy="4571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0250915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9153</TotalTime>
  <Words>3051</Words>
  <Application>Microsoft Office PowerPoint</Application>
  <PresentationFormat>On-screen Show (4:3)</PresentationFormat>
  <Paragraphs>534</Paragraphs>
  <Slides>74</Slides>
  <Notes>44</Notes>
  <HiddenSlides>1</HiddenSlides>
  <MMClips>0</MMClips>
  <ScaleCrop>false</ScaleCrop>
  <HeadingPairs>
    <vt:vector size="8" baseType="variant">
      <vt:variant>
        <vt:lpstr>Fonts Used</vt:lpstr>
      </vt:variant>
      <vt:variant>
        <vt:i4>3</vt:i4>
      </vt:variant>
      <vt:variant>
        <vt:lpstr>Theme</vt:lpstr>
      </vt:variant>
      <vt:variant>
        <vt:i4>1</vt:i4>
      </vt:variant>
      <vt:variant>
        <vt:lpstr>Embedded OLE Servers</vt:lpstr>
      </vt:variant>
      <vt:variant>
        <vt:i4>1</vt:i4>
      </vt:variant>
      <vt:variant>
        <vt:lpstr>Slide Titles</vt:lpstr>
      </vt:variant>
      <vt:variant>
        <vt:i4>74</vt:i4>
      </vt:variant>
    </vt:vector>
  </HeadingPairs>
  <TitlesOfParts>
    <vt:vector size="79" baseType="lpstr">
      <vt:lpstr>Arial</vt:lpstr>
      <vt:lpstr>Arial Narrow</vt:lpstr>
      <vt:lpstr>Calibri</vt:lpstr>
      <vt:lpstr>Office Theme</vt:lpstr>
      <vt:lpstr>Paint Shop Pro Image</vt:lpstr>
      <vt:lpstr>Parallel and Distributed Computing Overview (CS 3006)</vt:lpstr>
      <vt:lpstr>PowerPoint Presentation</vt:lpstr>
      <vt:lpstr>PowerPoint Presentation</vt:lpstr>
      <vt:lpstr>Why Parallel and Distributed Computing?</vt:lpstr>
      <vt:lpstr>Example Parallel Machines</vt:lpstr>
      <vt:lpstr>Why do parallel computing?</vt:lpstr>
      <vt:lpstr>Why do parallel computing?</vt:lpstr>
      <vt:lpstr>Single Processor Systems</vt:lpstr>
      <vt:lpstr>Moore’s Law</vt:lpstr>
      <vt:lpstr>PowerPoint Presentation</vt:lpstr>
      <vt:lpstr>Moore’s Law</vt:lpstr>
      <vt:lpstr>Problems with single “Faster” CPU</vt:lpstr>
      <vt:lpstr>Problems with single “Faster” CPU</vt:lpstr>
      <vt:lpstr>Problems with single “Faster” CPU</vt:lpstr>
      <vt:lpstr>Other Issues…</vt:lpstr>
      <vt:lpstr>https://www.nytimes.com/2004/05/17/business/technology-intel-s-big-shift-after-hitting-technical-wall.html</vt:lpstr>
      <vt:lpstr>PowerPoint Presentation</vt:lpstr>
      <vt:lpstr>PowerPoint Presentation</vt:lpstr>
      <vt:lpstr>Typical Single-core Processor</vt:lpstr>
      <vt:lpstr>Multi-core architectures</vt:lpstr>
      <vt:lpstr>Serial Performance Scaling is Over</vt:lpstr>
      <vt:lpstr>The “New” Moore’s Law</vt:lpstr>
      <vt:lpstr>Generic Multicore Chip</vt:lpstr>
      <vt:lpstr>Generic Many-core Chip</vt:lpstr>
      <vt:lpstr>Technology Trends and Multicores</vt:lpstr>
      <vt:lpstr>Multi-core CPU chip</vt:lpstr>
      <vt:lpstr>Multi-core CPU chip</vt:lpstr>
      <vt:lpstr>Threads may be time-sliced  (like a uniprocessor)</vt:lpstr>
      <vt:lpstr>Other Option: Simultaneous Multithreading</vt:lpstr>
      <vt:lpstr>8-Core Core-i7 Processor (Extreme Edition)</vt:lpstr>
      <vt:lpstr>PowerPoint Presentation</vt:lpstr>
      <vt:lpstr>Mobile Parallel Processing</vt:lpstr>
      <vt:lpstr>Mobile Parallel Processing</vt:lpstr>
      <vt:lpstr>Why do parallel computing?</vt:lpstr>
      <vt:lpstr>Why do parallel computing?</vt:lpstr>
      <vt:lpstr>Why do parallel computing?</vt:lpstr>
      <vt:lpstr>PowerPoint Presentation</vt:lpstr>
      <vt:lpstr>Traditional vs. Parallel Applications</vt:lpstr>
      <vt:lpstr>Traditional vs. Parallel Applications</vt:lpstr>
      <vt:lpstr>Some Terminologies</vt:lpstr>
      <vt:lpstr>PowerPoint Presentation</vt:lpstr>
      <vt:lpstr>PowerPoint Presentation</vt:lpstr>
      <vt:lpstr>PowerPoint Presentation</vt:lpstr>
      <vt:lpstr>1. Problem Understanding</vt:lpstr>
      <vt:lpstr>PowerPoint Presentation</vt:lpstr>
      <vt:lpstr>PowerPoint Presentation</vt:lpstr>
      <vt:lpstr>PowerPoint Presentation</vt:lpstr>
      <vt:lpstr>PowerPoint Presentation</vt:lpstr>
      <vt:lpstr>2. (a) Domain Decomposition</vt:lpstr>
      <vt:lpstr>2. (a) Domain Decomposition</vt:lpstr>
      <vt:lpstr>2. (a) Domain Decomposition</vt:lpstr>
      <vt:lpstr>2. (a) Domain Decomposition</vt:lpstr>
      <vt:lpstr>2. (b) Functional Decomposition</vt:lpstr>
      <vt:lpstr>2. (b) Functional Decomposition</vt:lpstr>
      <vt:lpstr>Ecosystem Modeling</vt:lpstr>
      <vt:lpstr>PowerPoint Presentation</vt:lpstr>
      <vt:lpstr>3. Assignment</vt:lpstr>
      <vt:lpstr>PowerPoint Presentation</vt:lpstr>
      <vt:lpstr>4-5. Orchestration &amp; Mapping</vt:lpstr>
      <vt:lpstr>Communication</vt:lpstr>
      <vt:lpstr>Who Needs Communications?</vt:lpstr>
      <vt:lpstr>Who Needs Communications?</vt:lpstr>
      <vt:lpstr>Communication Cost </vt:lpstr>
      <vt:lpstr>Latency &amp; Bandwidth</vt:lpstr>
      <vt:lpstr>Visibility of communications </vt:lpstr>
      <vt:lpstr>Communication Patterns</vt:lpstr>
      <vt:lpstr>Scope of Communication</vt:lpstr>
      <vt:lpstr>Collective Communications</vt:lpstr>
      <vt:lpstr>Synchronization</vt:lpstr>
      <vt:lpstr>Synchronization</vt:lpstr>
      <vt:lpstr>Synchronization Types</vt:lpstr>
      <vt:lpstr>Synchronization Types</vt:lpstr>
      <vt:lpstr>Synchronization Types</vt:lpstr>
      <vt:lpstr>Any 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aleem</dc:creator>
  <cp:lastModifiedBy>Shujaat Hussain</cp:lastModifiedBy>
  <cp:revision>847</cp:revision>
  <dcterms:created xsi:type="dcterms:W3CDTF">2012-08-28T12:59:58Z</dcterms:created>
  <dcterms:modified xsi:type="dcterms:W3CDTF">2022-02-14T07:44:10Z</dcterms:modified>
</cp:coreProperties>
</file>